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b726339b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b726339b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b726339b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b726339b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b726339b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b726339b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b726339b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b726339b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b726339b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b726339b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b726339bf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b726339bf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b726339bf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b726339bf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b726339bf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b726339b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b726339bf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b726339bf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b726339b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b726339b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b726339b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b726339b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b726339bf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b726339bf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b726339b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b726339b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b726339b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b726339b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b726339b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b726339b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b726339b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b726339b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b726339b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b726339b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b726339b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b726339b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b726339b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6b726339b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3.jpg"/><Relationship Id="rId5" Type="http://schemas.openxmlformats.org/officeDocument/2006/relationships/image" Target="../media/image17.png"/><Relationship Id="rId6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Relationship Id="rId9" Type="http://schemas.openxmlformats.org/officeDocument/2006/relationships/image" Target="../media/image50.jp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39.jpg"/><Relationship Id="rId8" Type="http://schemas.openxmlformats.org/officeDocument/2006/relationships/image" Target="../media/image4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Relationship Id="rId4" Type="http://schemas.openxmlformats.org/officeDocument/2006/relationships/image" Target="../media/image37.jpg"/><Relationship Id="rId5" Type="http://schemas.openxmlformats.org/officeDocument/2006/relationships/image" Target="../media/image33.jpg"/><Relationship Id="rId6" Type="http://schemas.openxmlformats.org/officeDocument/2006/relationships/image" Target="../media/image4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44.png"/><Relationship Id="rId5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jpg"/><Relationship Id="rId4" Type="http://schemas.openxmlformats.org/officeDocument/2006/relationships/image" Target="../media/image32.png"/><Relationship Id="rId11" Type="http://schemas.openxmlformats.org/officeDocument/2006/relationships/image" Target="../media/image40.png"/><Relationship Id="rId10" Type="http://schemas.openxmlformats.org/officeDocument/2006/relationships/image" Target="../media/image53.png"/><Relationship Id="rId12" Type="http://schemas.openxmlformats.org/officeDocument/2006/relationships/image" Target="../media/image35.png"/><Relationship Id="rId9" Type="http://schemas.openxmlformats.org/officeDocument/2006/relationships/image" Target="../media/image41.png"/><Relationship Id="rId5" Type="http://schemas.openxmlformats.org/officeDocument/2006/relationships/image" Target="../media/image54.png"/><Relationship Id="rId6" Type="http://schemas.openxmlformats.org/officeDocument/2006/relationships/image" Target="../media/image31.png"/><Relationship Id="rId7" Type="http://schemas.openxmlformats.org/officeDocument/2006/relationships/image" Target="../media/image47.png"/><Relationship Id="rId8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.jpg"/><Relationship Id="rId5" Type="http://schemas.openxmlformats.org/officeDocument/2006/relationships/image" Target="../media/image12.png"/><Relationship Id="rId6" Type="http://schemas.openxmlformats.org/officeDocument/2006/relationships/image" Target="../media/image3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3.jpg"/><Relationship Id="rId6" Type="http://schemas.openxmlformats.org/officeDocument/2006/relationships/image" Target="../media/image51.png"/><Relationship Id="rId7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5.jp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CUCC Expo </a:t>
            </a:r>
            <a:endParaRPr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rPr>
              <a:t>Expeditions to the SMK system, Loser Plateau</a:t>
            </a:r>
            <a:endParaRPr sz="1800">
              <a:solidFill>
                <a:srgbClr val="F3F3F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FE2F3"/>
                </a:solidFill>
                <a:latin typeface="Courier New"/>
                <a:ea typeface="Courier New"/>
                <a:cs typeface="Courier New"/>
                <a:sym typeface="Courier New"/>
              </a:rPr>
              <a:t>1976 – 2019</a:t>
            </a:r>
            <a:r>
              <a:rPr lang="en">
                <a:solidFill>
                  <a:srgbClr val="CFE2F3"/>
                </a:solidFill>
                <a:latin typeface="Courier New"/>
                <a:ea typeface="Courier New"/>
                <a:cs typeface="Courier New"/>
                <a:sym typeface="Courier New"/>
              </a:rPr>
              <a:t> and plans for 2020</a:t>
            </a:r>
            <a:endParaRPr>
              <a:solidFill>
                <a:srgbClr val="CFE2F3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2475" y="0"/>
            <a:ext cx="72699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9601" y="1059825"/>
            <a:ext cx="2509424" cy="37788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 sz="4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Steinbruckenhohle, 1999 - 2007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89875" y="684200"/>
            <a:ext cx="4260300" cy="34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3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Entrance right next to stone bridge.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deep stuff leading to another streamway and sump – Subway and Razordance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9024" y="1059825"/>
            <a:ext cx="2509424" cy="37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775" y="2571750"/>
            <a:ext cx="3757524" cy="249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056" y="1"/>
            <a:ext cx="72699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149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 sz="4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millennial era: 2008 - present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137100" y="841800"/>
            <a:ext cx="8520600" cy="405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3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Originally : outreach of CUCC to other university clubs, particularly ULSA and UBSS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Now CUCC, ULSA, UBSS, NUCC, SUSS 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Whats next?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CE5C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E5CD"/>
              </a:buClr>
              <a:buSzPts val="1800"/>
              <a:buFont typeface="Times New Roman"/>
              <a:buChar char="•"/>
            </a:pPr>
            <a:r>
              <a:rPr lang="en">
                <a:solidFill>
                  <a:srgbClr val="FCE5C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Introduce young cavers to alpine exploratory caving - </a:t>
            </a:r>
            <a:r>
              <a:rPr lang="en">
                <a:solidFill>
                  <a:srgbClr val="FCE5C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challenging</a:t>
            </a:r>
            <a:r>
              <a:rPr lang="en">
                <a:solidFill>
                  <a:srgbClr val="FCE5C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but worth it!</a:t>
            </a:r>
            <a:endParaRPr>
              <a:solidFill>
                <a:srgbClr val="FCE5C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CE5CD"/>
              </a:buClr>
              <a:buSzPts val="1800"/>
              <a:buFont typeface="Times New Roman"/>
              <a:buChar char="•"/>
            </a:pPr>
            <a:r>
              <a:rPr lang="en">
                <a:solidFill>
                  <a:srgbClr val="FCE5C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 making the system longer and deeper: currently the fourth longest and deepest (combined measure) in the world</a:t>
            </a:r>
            <a:endParaRPr>
              <a:solidFill>
                <a:srgbClr val="FCE5C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CE5CD"/>
              </a:buClr>
              <a:buSzPts val="1800"/>
              <a:buFont typeface="Times New Roman"/>
              <a:buChar char="•"/>
            </a:pPr>
            <a:r>
              <a:rPr lang="en">
                <a:solidFill>
                  <a:srgbClr val="FCE5C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Connect to neighbouring Schoenberg system to create an alpine ‘supercave’</a:t>
            </a:r>
            <a:endParaRPr>
              <a:solidFill>
                <a:srgbClr val="FCE5C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2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/>
        </p:nvSpPr>
        <p:spPr>
          <a:xfrm>
            <a:off x="0" y="0"/>
            <a:ext cx="81474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Tunnockschacht, 2006 - 2018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26"/>
          <p:cNvSpPr txBox="1"/>
          <p:nvPr/>
        </p:nvSpPr>
        <p:spPr>
          <a:xfrm>
            <a:off x="0" y="798375"/>
            <a:ext cx="5540100" cy="3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6534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 20km long and 900m deep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534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‘Tunnocks Corp’: keeps merging and taking over other caves in SMK system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aramelCatharsis" id="150" name="Google Shape;15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6127" y="191862"/>
            <a:ext cx="3167874" cy="475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175" y="2074050"/>
            <a:ext cx="3958200" cy="2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5">
            <a:alphaModFix/>
          </a:blip>
          <a:srcRect b="19007" l="31890" r="18514" t="34968"/>
          <a:stretch/>
        </p:blipFill>
        <p:spPr>
          <a:xfrm>
            <a:off x="0" y="0"/>
            <a:ext cx="9490627" cy="495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0" cy="5294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0" y="55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en" sz="3959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Balkonhohle 2014 - Present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77900" y="7628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3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Entrance ‘rediscovered’ 3 times before actually bolting the entrance series in 2014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799" y="1330303"/>
            <a:ext cx="5408501" cy="36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0074" y="1330300"/>
            <a:ext cx="4807523" cy="3605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147875" y="1688325"/>
            <a:ext cx="3389100" cy="3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03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Connected to Tunnocks in 2015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Combined Length: 36km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Combined </a:t>
            </a: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Depth: -912m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Still plenty of leads to go at. 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3" name="Google Shape;163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00" y="-203875"/>
            <a:ext cx="3795625" cy="544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88525" y="244125"/>
            <a:ext cx="5182775" cy="39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875" y="130450"/>
            <a:ext cx="5246771" cy="393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06238" y="130450"/>
            <a:ext cx="4555202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43199" y="338800"/>
            <a:ext cx="3603527" cy="4804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/>
        </p:nvSpPr>
        <p:spPr>
          <a:xfrm>
            <a:off x="0" y="0"/>
            <a:ext cx="2957700" cy="30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Heading west: </a:t>
            </a:r>
            <a:endParaRPr sz="3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the </a:t>
            </a:r>
            <a:r>
              <a:rPr lang="en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Schoenberg system!</a:t>
            </a:r>
            <a:endParaRPr sz="3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 rotWithShape="1">
          <a:blip r:embed="rId3">
            <a:alphaModFix/>
          </a:blip>
          <a:srcRect b="13288" l="8621" r="48993" t="23372"/>
          <a:stretch/>
        </p:blipFill>
        <p:spPr>
          <a:xfrm>
            <a:off x="3022002" y="0"/>
            <a:ext cx="6121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Fischgesicht Hohle 2017 - now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5300"/>
            <a:ext cx="5703475" cy="320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3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80550"/>
            <a:ext cx="3717662" cy="20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5781" y="480550"/>
            <a:ext cx="1792422" cy="238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 sz="4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Homecoming 2018 - now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9162" y="0"/>
            <a:ext cx="7030637" cy="45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23" y="687513"/>
            <a:ext cx="3259724" cy="434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2700" y="2834400"/>
            <a:ext cx="3666900" cy="206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Expo 2020</a:t>
            </a:r>
            <a:r>
              <a:rPr lang="en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Objectives and moving forward</a:t>
            </a:r>
            <a:endParaRPr sz="3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31"/>
          <p:cNvSpPr txBox="1"/>
          <p:nvPr>
            <p:ph idx="1" type="body"/>
          </p:nvPr>
        </p:nvSpPr>
        <p:spPr>
          <a:xfrm>
            <a:off x="0" y="572700"/>
            <a:ext cx="8987400" cy="28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A4C2F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Cave </a:t>
            </a:r>
            <a:r>
              <a:rPr b="1" lang="en" sz="2300">
                <a:solidFill>
                  <a:srgbClr val="A4C2F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Objectives:</a:t>
            </a:r>
            <a:r>
              <a:rPr lang="en" sz="2300">
                <a:solidFill>
                  <a:srgbClr val="A4C2F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still under discussion but principally two options:</a:t>
            </a:r>
            <a:endParaRPr sz="2300">
              <a:solidFill>
                <a:srgbClr val="A4C2F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2300"/>
              <a:buFont typeface="Times New Roman"/>
              <a:buChar char="-"/>
            </a:pPr>
            <a:r>
              <a:rPr lang="en" sz="2300">
                <a:solidFill>
                  <a:srgbClr val="EFEF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Continue to push Balkonhoehle from Steinbrucken</a:t>
            </a:r>
            <a:endParaRPr sz="2300">
              <a:solidFill>
                <a:srgbClr val="EFEFE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300"/>
              <a:buFont typeface="Times New Roman"/>
              <a:buChar char="-"/>
            </a:pPr>
            <a:r>
              <a:rPr lang="en" sz="2300">
                <a:solidFill>
                  <a:srgbClr val="EFEF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Focus more attention on caves further west and more focussed prospecting missions</a:t>
            </a:r>
            <a:endParaRPr sz="2300">
              <a:solidFill>
                <a:srgbClr val="EFEFE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300"/>
              <a:buFont typeface="Times New Roman"/>
              <a:buChar char="-"/>
            </a:pPr>
            <a:r>
              <a:rPr lang="en" sz="2300">
                <a:solidFill>
                  <a:srgbClr val="EFEF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combination of both? Hard to abandon any lead as they are all of such high quality!</a:t>
            </a:r>
            <a:endParaRPr sz="2300">
              <a:solidFill>
                <a:srgbClr val="EFEFE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31"/>
          <p:cNvSpPr txBox="1"/>
          <p:nvPr>
            <p:ph idx="1" type="body"/>
          </p:nvPr>
        </p:nvSpPr>
        <p:spPr>
          <a:xfrm>
            <a:off x="78300" y="3179400"/>
            <a:ext cx="8987400" cy="19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B6D7A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as inclusive as possible</a:t>
            </a:r>
            <a:r>
              <a:rPr b="1" lang="en" sz="2300">
                <a:solidFill>
                  <a:srgbClr val="B6D7A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" sz="2300">
                <a:solidFill>
                  <a:srgbClr val="B6D7A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maintain a diverse and young attendance</a:t>
            </a:r>
            <a:endParaRPr sz="2300">
              <a:solidFill>
                <a:srgbClr val="B6D7A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2300"/>
              <a:buFont typeface="Times New Roman"/>
              <a:buChar char="-"/>
            </a:pPr>
            <a:r>
              <a:rPr lang="en" sz="2300">
                <a:solidFill>
                  <a:srgbClr val="F6B2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Mentor system:</a:t>
            </a:r>
            <a:r>
              <a:rPr lang="en" sz="2300">
                <a:solidFill>
                  <a:srgbClr val="EFEF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experienced expo-goers will mentor new attendees throughout their attendance to ensure they get as much quality caving done and learn as many new skills as possible  </a:t>
            </a:r>
            <a:endParaRPr sz="2300">
              <a:solidFill>
                <a:srgbClr val="EFEFE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7"/>
            <a:ext cx="91440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4768425" y="2398185"/>
            <a:ext cx="475500" cy="484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50" y="2571750"/>
            <a:ext cx="2419349" cy="2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1900" y="1830337"/>
            <a:ext cx="2058826" cy="316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7149" y="73950"/>
            <a:ext cx="2313574" cy="17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3075" y="3446962"/>
            <a:ext cx="2058826" cy="15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52400"/>
            <a:ext cx="2313574" cy="130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47100" y="3289557"/>
            <a:ext cx="2554801" cy="170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58325" y="134294"/>
            <a:ext cx="2058826" cy="161448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/>
          <p:nvPr>
            <p:ph type="title"/>
          </p:nvPr>
        </p:nvSpPr>
        <p:spPr>
          <a:xfrm>
            <a:off x="2695100" y="1704150"/>
            <a:ext cx="4276800" cy="17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Thanks for listening - please talk to us about expo!</a:t>
            </a:r>
            <a:endParaRPr b="1" sz="3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85837" y="134300"/>
            <a:ext cx="2152627" cy="161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2400" y="1084100"/>
            <a:ext cx="2313574" cy="154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-189806"/>
            <a:ext cx="9144000" cy="610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620453"/>
            <a:ext cx="4572001" cy="3050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9300" y="-809725"/>
            <a:ext cx="4674725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9300" y="1707071"/>
            <a:ext cx="4674724" cy="35038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_20170801_212123" id="80" name="Google Shape;8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093024"/>
            <a:ext cx="4469299" cy="305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20451" l="20404" r="20944" t="20862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6900" y="-189800"/>
            <a:ext cx="9338825" cy="61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848" y="129875"/>
            <a:ext cx="3029400" cy="2552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pCamp.jpg" id="94" name="Google Shape;9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64300" y="445025"/>
            <a:ext cx="3468001" cy="462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091" y="-75525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60125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0" y="61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en" sz="395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Stellerweg, 1982 - 1983: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0" y="2822525"/>
            <a:ext cx="8470300" cy="22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0" y="733475"/>
            <a:ext cx="5320800" cy="19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03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rgbClr val="CFE2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Dartford Tunnel: </a:t>
            </a:r>
            <a:r>
              <a:rPr lang="en" sz="2400">
                <a:solidFill>
                  <a:srgbClr val="CFE2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big stuff from the beginning</a:t>
            </a:r>
            <a:endParaRPr sz="2400">
              <a:solidFill>
                <a:srgbClr val="CFE2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3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rgbClr val="CFE2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Duck at -800m, no wetsuit: hard af.</a:t>
            </a:r>
            <a:endParaRPr sz="2400">
              <a:solidFill>
                <a:srgbClr val="CFE2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3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rgbClr val="CFE2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Sump at altitude of Altausee lake: little potential for further finds.</a:t>
            </a:r>
            <a:endParaRPr sz="2400">
              <a:solidFill>
                <a:srgbClr val="CFE2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2400"/>
              <a:buFont typeface="Times New Roman"/>
              <a:buChar char="•"/>
            </a:pPr>
            <a:r>
              <a:rPr lang="en" sz="2400">
                <a:solidFill>
                  <a:srgbClr val="CFE2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Eishohle: caves are very cold, though ice disappearing rapidly nowadays</a:t>
            </a:r>
            <a:endParaRPr sz="2400">
              <a:solidFill>
                <a:srgbClr val="CFE2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0799" y="0"/>
            <a:ext cx="3823200" cy="28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2250" y="2660025"/>
            <a:ext cx="1971751" cy="248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050" y="0"/>
            <a:ext cx="72699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 sz="4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Kaninchenhohle, 1988 - 1996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0" y="795100"/>
            <a:ext cx="579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2800"/>
              <a:buFont typeface="Times New Roman"/>
              <a:buChar char="•"/>
            </a:pPr>
            <a:r>
              <a:rPr lang="en" sz="2800">
                <a:solidFill>
                  <a:srgbClr val="CFE2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extensive horizontal discoveries + vertical gain: </a:t>
            </a:r>
            <a:r>
              <a:rPr lang="en" sz="2800">
                <a:solidFill>
                  <a:srgbClr val="E6B8A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connecting up entrances across the system is a viable exploratory goal</a:t>
            </a:r>
            <a:endParaRPr>
              <a:solidFill>
                <a:srgbClr val="E6B8A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3850" y="795100"/>
            <a:ext cx="3489250" cy="414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098" y="2571748"/>
            <a:ext cx="3871900" cy="28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