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3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58" r:id="rId1"/>
  </p:sldMasterIdLst>
  <p:notesMasterIdLst>
    <p:notesMasterId r:id="rId53"/>
  </p:notesMasterIdLst>
  <p:sldIdLst>
    <p:sldId id="256" r:id="rId2"/>
    <p:sldId id="326" r:id="rId3"/>
    <p:sldId id="328" r:id="rId4"/>
    <p:sldId id="258" r:id="rId5"/>
    <p:sldId id="337" r:id="rId6"/>
    <p:sldId id="260" r:id="rId7"/>
    <p:sldId id="327" r:id="rId8"/>
    <p:sldId id="259" r:id="rId9"/>
    <p:sldId id="261" r:id="rId10"/>
    <p:sldId id="264" r:id="rId11"/>
    <p:sldId id="262" r:id="rId12"/>
    <p:sldId id="263" r:id="rId13"/>
    <p:sldId id="266" r:id="rId14"/>
    <p:sldId id="265" r:id="rId15"/>
    <p:sldId id="278" r:id="rId16"/>
    <p:sldId id="268" r:id="rId17"/>
    <p:sldId id="269" r:id="rId18"/>
    <p:sldId id="279" r:id="rId19"/>
    <p:sldId id="323" r:id="rId20"/>
    <p:sldId id="271" r:id="rId21"/>
    <p:sldId id="272" r:id="rId22"/>
    <p:sldId id="273" r:id="rId23"/>
    <p:sldId id="274" r:id="rId24"/>
    <p:sldId id="284" r:id="rId25"/>
    <p:sldId id="285" r:id="rId26"/>
    <p:sldId id="288" r:id="rId27"/>
    <p:sldId id="289" r:id="rId28"/>
    <p:sldId id="290" r:id="rId29"/>
    <p:sldId id="305" r:id="rId30"/>
    <p:sldId id="321" r:id="rId31"/>
    <p:sldId id="316" r:id="rId32"/>
    <p:sldId id="317" r:id="rId33"/>
    <p:sldId id="324" r:id="rId34"/>
    <p:sldId id="304" r:id="rId35"/>
    <p:sldId id="333" r:id="rId36"/>
    <p:sldId id="334" r:id="rId37"/>
    <p:sldId id="335" r:id="rId38"/>
    <p:sldId id="336" r:id="rId39"/>
    <p:sldId id="298" r:id="rId40"/>
    <p:sldId id="299" r:id="rId41"/>
    <p:sldId id="302" r:id="rId42"/>
    <p:sldId id="319" r:id="rId43"/>
    <p:sldId id="318" r:id="rId44"/>
    <p:sldId id="308" r:id="rId45"/>
    <p:sldId id="309" r:id="rId46"/>
    <p:sldId id="310" r:id="rId47"/>
    <p:sldId id="311" r:id="rId48"/>
    <p:sldId id="320" r:id="rId49"/>
    <p:sldId id="312" r:id="rId50"/>
    <p:sldId id="313" r:id="rId51"/>
    <p:sldId id="332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920B7-BE13-409E-9AC3-618D410D37F9}" v="7" dt="2023-06-20T01:06:56.984"/>
    <p1510:client id="{176716E6-AC43-4409-87B9-0EED6879185C}" v="350" dt="2023-06-20T02:17:56.690"/>
    <p1510:client id="{4FDEC03E-7914-436B-B7D5-616ECA1B2C91}" v="377" dt="2023-06-20T01:56:29.835"/>
    <p1510:client id="{6B0412B5-7F91-4646-9BAB-DA0AFA5B8D54}" v="128" dt="2023-06-20T12:28:44.208"/>
    <p1510:client id="{F1204BAC-8EF5-4F48-B6F9-8900C80483A3}" v="178" dt="2023-06-20T12:46:02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755" autoAdjust="0"/>
  </p:normalViewPr>
  <p:slideViewPr>
    <p:cSldViewPr snapToGrid="0">
      <p:cViewPr varScale="1">
        <p:scale>
          <a:sx n="107" d="100"/>
          <a:sy n="107" d="100"/>
        </p:scale>
        <p:origin x="114" y="228"/>
      </p:cViewPr>
      <p:guideLst/>
    </p:cSldViewPr>
  </p:slideViewPr>
  <p:outlineViewPr>
    <p:cViewPr>
      <p:scale>
        <a:sx n="33" d="100"/>
        <a:sy n="33" d="100"/>
      </p:scale>
      <p:origin x="0" y="-40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0T12:46:48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7047 3755 16383 0 0,'-5'0'0'0'0,"-1"-5"0"0"0,-4 0 0 0 0,-5-1 0 0 0,-4 1 0 0 0,-21-2 0 0 0,-8-1 0 0 0,-10-3 0 0 0,1 0 0 0 0,-7 2 0 0 0,2 3 0 0 0,8 2 0 0 0,8 1 0 0 0,7 3 0 0 0,7-1 0 0 0,4 2 0 0 0,2-1 0 0 0,-12-4 0 0 0,-5-1 0 0 0,2-1 0 0 0,3 2 0 0 0,3 1 0 0 0,3-3 0 0 0,3-1 0 0 0,2 1 0 0 0,1 1 0 0 0,0 2 0 0 0,1 1 0 0 0,-1 1 0 0 0,1 1 0 0 0,-1 0 0 0 0,0 0 0 0 0,0 1 0 0 0,5-5 0 0 0,0-2 0 0 0,1 0 0 0 0,-6 2 0 0 0,-3 1 0 0 0,-1 1 0 0 0,1 1 0 0 0,0 0 0 0 0,1 1 0 0 0,0 0 0 0 0,2 1 0 0 0,-1-1 0 0 0,1 0 0 0 0,0 0 0 0 0,0 0 0 0 0,0 0 0 0 0,0 0 0 0 0,0 0 0 0 0,0 0 0 0 0,0 5 0 0 0,0 1 0 0 0,0-1 0 0 0,0 0 0 0 0,0-2 0 0 0,0-1 0 0 0,0-1 0 0 0,0 0 0 0 0,-1-1 0 0 0,1-1 0 0 0,0 1 0 0 0,0 0 0 0 0,0 0 0 0 0,0 0 0 0 0,0-1 0 0 0,0 1 0 0 0,0 0 0 0 0,0 0 0 0 0,-1 0 0 0 0,1 0 0 0 0,0 0 0 0 0,0 0 0 0 0,0 0 0 0 0,0 0 0 0 0,0 0 0 0 0,0 0 0 0 0,0 0 0 0 0,0 0 0 0 0,0 0 0 0 0,4 5 0 0 0,2 1 0 0 0,-1-1 0 0 0,0 0 0 0 0,-2-2 0 0 0,3 4 0 0 0,1 0 0 0 0,-1-1 0 0 0,-2-2 0 0 0,-1-1 0 0 0,-1-1 0 0 0,-1-1 0 0 0,3 3 0 0 0,2 2 0 0 0,-1 0 0 0 0,4 2 0 0 0,0 1 0 0 0,-2-1 0 0 0,3 1 0 0 0,-1 1 0 0 0,-1-3 0 0 0,1 3 0 0 0,-4 0 0 0 0,1 1 0 0 0,-1 1 0 0 0,0-4 0 0 0,-2-1 0 0 0,-2-3 0 0 0,5 2 0 0 0,0 1 0 0 0,4 3 0 0 0,0 0 0 0 0,-2 3 0 0 0,-1-1 0 0 0,-3 1 0 0 0,2 5 0 0 0,1-3 0 0 0,-1-3 0 0 0,2 1 0 0 0,5 3 0 0 0,5 3 0 0 0,-2-2 0 0 0,2 0 0 0 0,2 3 0 0 0,6-3 0 0 0,8 0 0 0 0,3 2 0 0 0,3 3 0 0 0,0 0 0 0 0,2-2 0 0 0,-3 0 0 0 0,3-4 0 0 0,1 0 0 0 0,3-3 0 0 0,-1 1 0 0 0,-1-2 0 0 0,-2 2 0 0 0,-1 2 0 0 0,3-1 0 0 0,-2 1 0 0 0,0-2 0 0 0,2-3 0 0 0,3-4 0 0 0,2-3 0 0 0,1 2 0 0 0,2 5 0 0 0,0 0 0 0 0,0-1 0 0 0,-3 1 0 0 0,2 0 0 0 0,1-3 0 0 0,2 2 0 0 0,-1-1 0 0 0,1-1 0 0 0,-1 1 0 0 0,0 0 0 0 0,-1-1 0 0 0,0-3 0 0 0,0-2 0 0 0,0-1 0 0 0,1-2 0 0 0,-1 0 0 0 0,0 0 0 0 0,0 0 0 0 0,0-1 0 0 0,0 1 0 0 0,0 0 0 0 0,0 0 0 0 0,0-1 0 0 0,0 1 0 0 0,0 0 0 0 0,0 0 0 0 0,0 0 0 0 0,1 0 0 0 0,-1 0 0 0 0,0 0 0 0 0,0 0 0 0 0,0 0 0 0 0,0 0 0 0 0,0 0 0 0 0,0 0 0 0 0,0 0 0 0 0,0 0 0 0 0,1 0 0 0 0,-1 0 0 0 0,0 0 0 0 0,0 0 0 0 0,0 0 0 0 0,0 0 0 0 0,9 0 0 0 0,25 0 0 0 0,2 5 0 0 0,-4 1 0 0 0,-9-1 0 0 0,-7 0 0 0 0,-7-2 0 0 0,-5-1 0 0 0,-2-1 0 0 0,-3 0 0 0 0,0-1 0 0 0,-1 0 0 0 0,1-1 0 0 0,0 1 0 0 0,5 0 0 0 0,1 0 0 0 0,1 0 0 0 0,3 0 0 0 0,0 0 0 0 0,-1 0 0 0 0,-2 0 0 0 0,-2 0 0 0 0,-2 0 0 0 0,-1 0 0 0 0,-1 0 0 0 0,0 0 0 0 0,0 0 0 0 0,-1 0 0 0 0,1 0 0 0 0,0 0 0 0 0,0 0 0 0 0,0 0 0 0 0,0 0 0 0 0,0 0 0 0 0,0 0 0 0 0,0 0 0 0 0,0 0 0 0 0,18 4 0 0 0,6 2 0 0 0,-2 0 0 0 0,23 3 0 0 0,4 0 0 0 0,-7-2 0 0 0,20 3 0 0 0,18 4 0 0 0,-4 0 0 0 0,10-3 0 0 0,-8-3 0 0 0,-18-3 0 0 0,-10-2 0 0 0,-14-2 0 0 0,-13-1 0 0 0,-10-1 0 0 0,-7 5 0 0 0,-5 1 0 0 0,-3 1 0 0 0,0-2 0 0 0,-1-1 0 0 0,1-1 0 0 0,1-1 0 0 0,0-1 0 0 0,0 0 0 0 0,1-5 0 0 0,0-1 0 0 0,0 1 0 0 0,1 0 0 0 0,-1 1 0 0 0,0 2 0 0 0,0 1 0 0 0,0 1 0 0 0,0 0 0 0 0,0 0 0 0 0,1 0 0 0 0,-1 0 0 0 0,0 1 0 0 0,0-1 0 0 0,0 0 0 0 0,0-4 0 0 0,0-2 0 0 0,0 0 0 0 0,0 2 0 0 0,0 0 0 0 0,1 2 0 0 0,-1 1 0 0 0,0-4 0 0 0,0-1 0 0 0,0 1 0 0 0,4-4 0 0 0,2 0 0 0 0,0 2 0 0 0,-6-3 0 0 0,-2 1 0 0 0,-2 1 0 0 0,1 3 0 0 0,-4-3 0 0 0,-1 0 0 0 0,1 2 0 0 0,2 1 0 0 0,-3-2 0 0 0,0-1 0 0 0,2 2 0 0 0,-3-3 0 0 0,0 0 0 0 0,2 2 0 0 0,1 2 0 0 0,-1 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0T12:46:48.1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8830 4538 16383 0 0,'5'0'0'0'0,"1"-4"0"0"0,4-2 0 0 0,5 1 0 0 0,4-4 0 0 0,3-1 0 0 0,16-2 0 0 0,20-4 0 0 0,3-3 0 0 0,-3-4 0 0 0,-8 3 0 0 0,-8 5 0 0 0,-6 4 0 0 0,-5 5 0 0 0,-4 3 0 0 0,-5-3 0 0 0,-3 0 0 0 0,0 2 0 0 0,1 0 0 0 0,2 2 0 0 0,1 0 0 0 0,1 2 0 0 0,2 0 0 0 0,0 0 0 0 0,0 0 0 0 0,1 0 0 0 0,-1 1 0 0 0,0-1 0 0 0,1 0 0 0 0,-1 0 0 0 0,0 0 0 0 0,0 0 0 0 0,0 0 0 0 0,0 0 0 0 0,0 0 0 0 0,1 0 0 0 0,-1 0 0 0 0,0 0 0 0 0,0 0 0 0 0,0 0 0 0 0,0 0 0 0 0,0 0 0 0 0,0 0 0 0 0,0 0 0 0 0,0 0 0 0 0,-4-5 0 0 0,-2-1 0 0 0,1 1 0 0 0,0 0 0 0 0,2 2 0 0 0,1 1 0 0 0,1 1 0 0 0,1 1 0 0 0,0 0 0 0 0,0 0 0 0 0,1 0 0 0 0,-1 0 0 0 0,0 0 0 0 0,1 1 0 0 0,-1-1 0 0 0,0 0 0 0 0,0 0 0 0 0,0 0 0 0 0,0 0 0 0 0,0 0 0 0 0,0 0 0 0 0,0 0 0 0 0,0 0 0 0 0,1 0 0 0 0,-1 0 0 0 0,0 0 0 0 0,0 0 0 0 0,0 0 0 0 0,0 4 0 0 0,0 2 0 0 0,0 0 0 0 0,0-2 0 0 0,0 4 0 0 0,1 0 0 0 0,-1-2 0 0 0,0-1 0 0 0,0-1 0 0 0,0-2 0 0 0,0 3 0 0 0,0 1 0 0 0,0-1 0 0 0,0-1 0 0 0,0-1 0 0 0,0 4 0 0 0,1-1 0 0 0,-1 0 0 0 0,0-1 0 0 0,0-2 0 0 0,0-2 0 0 0,0 0 0 0 0,0-1 0 0 0,0 0 0 0 0,0 0 0 0 0,0 0 0 0 0,1 0 0 0 0,-1-1 0 0 0,0 1 0 0 0,0 0 0 0 0,0 0 0 0 0,0 0 0 0 0,0 0 0 0 0,-4 5 0 0 0,-2 0 0 0 0,0 1 0 0 0,2-1 0 0 0,1-2 0 0 0,1-1 0 0 0,1-1 0 0 0,1-1 0 0 0,0 0 0 0 0,0 0 0 0 0,0 0 0 0 0,1 0 0 0 0,12 4 0 0 0,10 2 0 0 0,22 8 0 0 0,4 2 0 0 0,7 8 0 0 0,20-1 0 0 0,-2-5 0 0 0,-10 0 0 0 0,-15-3 0 0 0,1 0 0 0 0,-7-3 0 0 0,-8 1 0 0 0,-8-1 0 0 0,-10-3 0 0 0,-7-3 0 0 0,-5-2 0 0 0,9 2 0 0 0,16 0 0 0 0,12-1 0 0 0,-2 4 0 0 0,-2-1 0 0 0,9-1 0 0 0,2-1 0 0 0,1-3 0 0 0,1-1 0 0 0,-4-1 0 0 0,-5-1 0 0 0,-14-5 0 0 0,-13-1 0 0 0,-7 0 0 0 0,-7-3 0 0 0,-2-5 0 0 0,-2-4 0 0 0,-4-4 0 0 0,-1 2 0 0 0,-4 0 0 0 0,-4 0 0 0 0,-4-3 0 0 0,-2-1 0 0 0,-3 0 0 0 0,-1-2 0 0 0,-1 0 0 0 0,5 4 0 0 0,1 2 0 0 0,-4 3 0 0 0,-3 1 0 0 0,-5-1 0 0 0,-6 2 0 0 0,-6 3 0 0 0,2 0 0 0 0,-2 2 0 0 0,-11-7 0 0 0,-8 0 0 0 0,-4-1 0 0 0,-6-3 0 0 0,-5 2 0 0 0,2 1 0 0 0,1 3 0 0 0,1-1 0 0 0,3 3 0 0 0,6 3 0 0 0,4 0 0 0 0,5 0 0 0 0,-1-1 0 0 0,-1 0 0 0 0,2 3 0 0 0,6-3 0 0 0,-2 2 0 0 0,0 1 0 0 0,-5 3 0 0 0,-11-2 0 0 0,-5-1 0 0 0,-1 2 0 0 0,5 1 0 0 0,0-2 0 0 0,4 0 0 0 0,-1-4 0 0 0,3 0 0 0 0,2 3 0 0 0,4 1 0 0 0,3 4 0 0 0,-3 0 0 0 0,0 2 0 0 0,0 1 0 0 0,2-4 0 0 0,2-1 0 0 0,-9 0 0 0 0,-1 0 0 0 0,0 3 0 0 0,-1 0 0 0 0,1-4 0 0 0,-2 0 0 0 0,-3 0 0 0 0,1 2 0 0 0,0 1 0 0 0,1 1 0 0 0,4 1 0 0 0,4 1 0 0 0,3 0 0 0 0,-3 0 0 0 0,1 1 0 0 0,1-1 0 0 0,-4 0 0 0 0,-4 0 0 0 0,0 0 0 0 0,-7 0 0 0 0,-4 0 0 0 0,2 0 0 0 0,4 0 0 0 0,6 0 0 0 0,5 0 0 0 0,3 0 0 0 0,2 0 0 0 0,2 0 0 0 0,1 0 0 0 0,0 0 0 0 0,0 0 0 0 0,-5 0 0 0 0,-1 0 0 0 0,-5 0 0 0 0,-1 0 0 0 0,3 0 0 0 0,1 0 0 0 0,2 0 0 0 0,3 0 0 0 0,1 0 0 0 0,0 0 0 0 0,1 0 0 0 0,-4 0 0 0 0,-1 0 0 0 0,-1 0 0 0 0,2 0 0 0 0,1 0 0 0 0,1 0 0 0 0,1 0 0 0 0,0 0 0 0 0,1 0 0 0 0,0 0 0 0 0,0 0 0 0 0,1 0 0 0 0,-1 0 0 0 0,0 0 0 0 0,0 0 0 0 0,0 0 0 0 0,0 0 0 0 0,-1 0 0 0 0,1 0 0 0 0,0 0 0 0 0,0 0 0 0 0,0 0 0 0 0,0 0 0 0 0,0 0 0 0 0,0 0 0 0 0,0 0 0 0 0,4-4 0 0 0,2-2 0 0 0,-1 0 0 0 0,0 2 0 0 0,-2 1 0 0 0,-1 1 0 0 0,-1 0 0 0 0,-1 2 0 0 0,0 0 0 0 0,0-4 0 0 0,-1-2 0 0 0,1 1 0 0 0,0 0 0 0 0,0 2 0 0 0,-1 1 0 0 0,1 1 0 0 0,0 1 0 0 0,0 0 0 0 0,0 0 0 0 0,0 0 0 0 0,0 1 0 0 0,0-1 0 0 0,0-4 0 0 0,-1-2 0 0 0,1 0 0 0 0,0 2 0 0 0,0 0 0 0 0,0 2 0 0 0,0 1 0 0 0,-5 1 0 0 0,-1 0 0 0 0,1 0 0 0 0,0 0 0 0 0,2 1 0 0 0,1-1 0 0 0,0 0 0 0 0,2 0 0 0 0,0 0 0 0 0,4-4 0 0 0,2-2 0 0 0,0 0 0 0 0,-1 2 0 0 0,-2 0 0 0 0,-1 2 0 0 0,-1 1 0 0 0,0 1 0 0 0,-2 0 0 0 0,1 0 0 0 0,0 0 0 0 0,-1 0 0 0 0,1 1 0 0 0,0-1 0 0 0,0 0 0 0 0,4-5 0 0 0,2 0 0 0 0,-1-1 0 0 0,0 1 0 0 0,-2 2 0 0 0,-1 1 0 0 0,-1 1 0 0 0,-1 1 0 0 0,0 0 0 0 0,0 0 0 0 0,-1 0 0 0 0,1 0 0 0 0,0 1 0 0 0,0-1 0 0 0,-1 0 0 0 0,1-5 0 0 0,-4 0 0 0 0,-2-1 0 0 0,0 1 0 0 0,1 2 0 0 0,2-3 0 0 0,1-1 0 0 0,1 1 0 0 0,0-3 0 0 0,1 0 0 0 0,0 1 0 0 0,0 3 0 0 0,1 2 0 0 0,3-4 0 0 0,-2 1 0 0 0,-3 0 0 0 0,0 1 0 0 0,0 3 0 0 0,-1 0 0 0 0,1 1 0 0 0,1-3 0 0 0,-1-2 0 0 0,1 1 0 0 0,0 0 0 0 0,-5 2 0 0 0,-5 2 0 0 0,-2 0 0 0 0,2 0 0 0 0,-2 1 0 0 0,1 0 0 0 0,-3 1 0 0 0,2-1 0 0 0,3 0 0 0 0,2 0 0 0 0,4 0 0 0 0,0 0 0 0 0,3 0 0 0 0,0 0 0 0 0,0 0 0 0 0,5-4 0 0 0,1-2 0 0 0,0 0 0 0 0,-1 2 0 0 0,-2 1 0 0 0,-1 1 0 0 0,-1 1 0 0 0,0 0 0 0 0,-1 1 0 0 0,-1 0 0 0 0,1 1 0 0 0,0-1 0 0 0,-1 0 0 0 0,1 0 0 0 0,0 0 0 0 0,0 0 0 0 0,0 0 0 0 0,-1 0 0 0 0,1 0 0 0 0,0 0 0 0 0,0 0 0 0 0,0 0 0 0 0,0 0 0 0 0,0 0 0 0 0,0 5 0 0 0,0 1 0 0 0,0-1 0 0 0,0 0 0 0 0,-1-2 0 0 0,1-1 0 0 0,0-1 0 0 0,0-1 0 0 0,4 5 0 0 0,2 1 0 0 0,0-1 0 0 0,-2-1 0 0 0,-1-1 0 0 0,4 4 0 0 0,0-1 0 0 0,-1 0 0 0 0,-2 3 0 0 0,-1 0 0 0 0,-1-1 0 0 0,-11 2 0 0 0,2-1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18:56:28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1186 17 24575,'-801'4'0,"756"-2"0,42-1 0,10 1 0,71 4 0,334-11 0,-118-1 0,-284 7 0,-21 1 0,-39 1 0,-604 11 0,292-13 0,301-5 0,113-5 0,238-12-1365,-128 13-5461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0T01:31:48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21370 2158 16383 0 0,'-4'0'0'0'0,"-14"0"0"0"0,-21 0 0 0 0,-12 0 0 0 0,-6 0 0 0 0,3 0 0 0 0,1 4 0 0 0,7 6 0 0 0,6 1 0 0 0,10 3 0 0 0,6-1 0 0 0,7 1 0 0 0,7 3 0 0 0,0 3 0 0 0,2 2 0 0 0,3 1 0 0 0,2 1 0 0 0,1 1 0 0 0,-3 1 0 0 0,0-1 0 0 0,0 0 0 0 0,1 0 0 0 0,1 0 0 0 0,1 0 0 0 0,2 0 0 0 0,-1-1 0 0 0,6-3 0 0 0,1-2 0 0 0,3 0 0 0 0,6 2 0 0 0,3-4 0 0 0,3 1 0 0 0,3-4 0 0 0,1-4 0 0 0,0 1 0 0 0,1-2 0 0 0,-1 2 0 0 0,-3 3 0 0 0,10 4 0 0 0,4-2 0 0 0,-3 1 0 0 0,-4-2 0 0 0,-3-4 0 0 0,0-4 0 0 0,-2-3 0 0 0,4-2 0 0 0,2-2 0 0 0,-1 0 0 0 0,-1-1 0 0 0,0 1 0 0 0,-2-1 0 0 0,0 0 0 0 0,-1 1 0 0 0,0 0 0 0 0,0 0 0 0 0,-1 0 0 0 0,1 0 0 0 0,8-4 0 0 0,2-2 0 0 0,-3-3 0 0 0,-5-1 0 0 0,-1 1 0 0 0,-6-1 0 0 0,-2 0 0 0 0,0 3 0 0 0,-3-3 0 0 0,1-3 0 0 0,1 0 0 0 0,2 3 0 0 0,-2-1 0 0 0,0 1 0 0 0,-3-3 0 0 0,1-6 0 0 0,-2-5 0 0 0,-4-10 0 0 0,-3-9 0 0 0,-3-1 0 0 0,-1-1 0 0 0,-2-1 0 0 0,-1 2 0 0 0,1 5 0 0 0,-1 1 0 0 0,1 2 0 0 0,-5 0 0 0 0,-1 0 0 0 0,-4 4 0 0 0,-4 1 0 0 0,-4 8 0 0 0,-3 2 0 0 0,2 1 0 0 0,-1 4 0 0 0,0 1 0 0 0,-1 2 0 0 0,-2 4 0 0 0,0 3 0 0 0,-5 3 0 0 0,-3-3 0 0 0,1 1 0 0 0,1 0 0 0 0,1 5 0 0 0,1 4 0 0 0,1 0 0 0 0,1-1 0 0 0,0 0 0 0 0,5 3 0 0 0,1 5 0 0 0,0 1 0 0 0,-2-2 0 0 0,-4 1 0 0 0,0 4 0 0 0,2-1 0 0 0,4 1 0 0 0,1-2 0 0 0,4 1 0 0 0,0-1 0 0 0,-2 0 0 0 0,-3-1 0 0 0,3 1 0 0 0,-5 3 0 0 0,-3 2 0 0 0,2-1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0T01:31:48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17723 12801 16383 0 0,'-9'0'0'0'0,"-6"-4"0"0"0,-14-6 0 0 0,-6-1 0 0 0,-6-3 0 0 0,1 1 0 0 0,-10 3 0 0 0,-6 2 0 0 0,-5 4 0 0 0,8 6 0 0 0,8 3 0 0 0,-4 8 0 0 0,1 3 0 0 0,5-1 0 0 0,1 0 0 0 0,8 2 0 0 0,5 3 0 0 0,8 2 0 0 0,4 1 0 0 0,-1-3 0 0 0,-4 3 0 0 0,-4 3 0 0 0,3 0 0 0 0,-3 0 0 0 0,-1 1 0 0 0,0-2 0 0 0,-1 1 0 0 0,6-1 0 0 0,2-4 0 0 0,4-2 0 0 0,1-4 0 0 0,2 0 0 0 0,-4 1 0 0 0,1 3 0 0 0,-2 1 0 0 0,-14 62 0 0 0,-2 20 0 0 0,5-3 0 0 0,7-1 0 0 0,8-14 0 0 0,6-16 0 0 0,0-16 0 0 0,1-12 0 0 0,3-9 0 0 0,5-6 0 0 0,3-2 0 0 0,1-1 0 0 0,-1-1 0 0 0,-1 1 0 0 0,0 1 0 0 0,-2 1 0 0 0,4-5 0 0 0,1 0 0 0 0,-1 1 0 0 0,3-4 0 0 0,5 0 0 0 0,4-2 0 0 0,-1 0 0 0 0,1-3 0 0 0,2-2 0 0 0,6-3 0 0 0,3-3 0 0 0,1-1 0 0 0,0-2 0 0 0,-1 0 0 0 0,-1-1 0 0 0,-1 0 0 0 0,0 1 0 0 0,-1-5 0 0 0,-1-1 0 0 0,1 1 0 0 0,0 1 0 0 0,-1-4 0 0 0,1 1 0 0 0,-1-4 0 0 0,1 1 0 0 0,0-3 0 0 0,-1-2 0 0 0,1 0 0 0 0,0-1 0 0 0,0 2 0 0 0,-1 4 0 0 0,-3-1 0 0 0,-6-3 0 0 0,-1-3 0 0 0,1 1 0 0 0,6-5 0 0 0,5 2 0 0 0,-3-2 0 0 0,-5 0 0 0 0,-2 3 0 0 0,1 1 0 0 0,-2-2 0 0 0,0 3 0 0 0,2 0 0 0 0,2 3 0 0 0,-2-1 0 0 0,-4-3 0 0 0,-4-1 0 0 0,0 1 0 0 0,4-4 0 0 0,-1-4 0 0 0,1 0 0 0 0,4-6 0 0 0,-2-1 0 0 0,1 5 0 0 0,-3 2 0 0 0,-2 2 0 0 0,-4 1 0 0 0,-4-1 0 0 0,-1 0 0 0 0,3 3 0 0 0,0 2 0 0 0,0-2 0 0 0,-1 0 0 0 0,-2-2 0 0 0,16-64 0 0 0,5-21 0 0 0,-1 2 0 0 0,-5 16 0 0 0,-5 18 0 0 0,-5 18 0 0 0,-3 12 0 0 0,-2 11 0 0 0,-2 4 0 0 0,-1 8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0T01:31:48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22084 3539 16383 0 0,'-4'0'0'0'0,"-6"-4"0"0"0,-5-2 0 0 0,-4-3 0 0 0,-4-6 0 0 0,-1 1 0 0 0,-2 3 0 0 0,0 3 0 0 0,1 2 0 0 0,-5 3 0 0 0,-1 2 0 0 0,0 1 0 0 0,2 0 0 0 0,1 1 0 0 0,-3-5 0 0 0,0-1 0 0 0,1 0 0 0 0,1 1 0 0 0,1 5 0 0 0,2 3 0 0 0,0 1 0 0 0,1 3 0 0 0,1 0 0 0 0,-1 0 0 0 0,-4 1 0 0 0,-1 5 0 0 0,-4-1 0 0 0,-9 6 0 0 0,-1 0 0 0 0,2-4 0 0 0,5 0 0 0 0,4-2 0 0 0,3 1 0 0 0,3 1 0 0 0,2 0 0 0 0,1-4 0 0 0,4 0 0 0 0,2-1 0 0 0,-1 2 0 0 0,3 3 0 0 0,1-1 0 0 0,-3 1 0 0 0,-1-2 0 0 0,2 2 0 0 0,0-3 0 0 0,-6 10 0 0 0,1 5 0 0 0,0-2 0 0 0,4-1 0 0 0,5 0 0 0 0,5 0 0 0 0,3 0 0 0 0,3 0 0 0 0,2 0 0 0 0,1 0 0 0 0,0 1 0 0 0,4 0 0 0 0,5 4 0 0 0,6 1 0 0 0,4-4 0 0 0,3-3 0 0 0,1-4 0 0 0,1-2 0 0 0,1-4 0 0 0,4 0 0 0 0,6 2 0 0 0,0-1 0 0 0,7-3 0 0 0,1-4 0 0 0,-4-3 0 0 0,1-2 0 0 0,-4-1 0 0 0,-2-1 0 0 0,0-1 0 0 0,3 1 0 0 0,-1-1 0 0 0,2 1 0 0 0,-2-1 0 0 0,-3 1 0 0 0,-3 0 0 0 0,-2-4 0 0 0,-2-2 0 0 0,6-3 0 0 0,7-5 0 0 0,1 0 0 0 0,1-2 0 0 0,-2 2 0 0 0,-3-1 0 0 0,-4 2 0 0 0,-4 4 0 0 0,-2 2 0 0 0,-2 4 0 0 0,0 1 0 0 0,3-3 0 0 0,2 0 0 0 0,-5-4 0 0 0,-2 0 0 0 0,-1 1 0 0 0,0-2 0 0 0,1 1 0 0 0,0 1 0 0 0,-4-1 0 0 0,0 0 0 0 0,0 2 0 0 0,2-2 0 0 0,0 0 0 0 0,6 2 0 0 0,3 2 0 0 0,0 2 0 0 0,-1 2 0 0 0,-1 0 0 0 0,3 1 0 0 0,1 0 0 0 0,-2 1 0 0 0,-1-1 0 0 0,-5-4 0 0 0,-3-1 0 0 0,-1 0 0 0 0,1 0 0 0 0,4 2 0 0 0,3 1 0 0 0,1 1 0 0 0,8 1 0 0 0,2 0 0 0 0,-6-4 0 0 0,-4-1 0 0 0,-7-5 0 0 0,-8-16 0 0 0,-9-13 0 0 0,-7-4 0 0 0,-6 1 0 0 0,-3-5 0 0 0,-3 2 0 0 0,-3 8 0 0 0,-3 6 0 0 0,-3 5 0 0 0,-6-3 0 0 0,-14 0 0 0 0,-8 5 0 0 0,-5 7 0 0 0,0 6 0 0 0,0 4 0 0 0,1 5 0 0 0,3 1 0 0 0,0 2 0 0 0,6 0 0 0 0,2 5 0 0 0,4 0 0 0 0,-4 0 0 0 0,2-1 0 0 0,4-2 0 0 0,3 0 0 0 0,5-2 0 0 0,-2-1 0 0 0,0 0 0 0 0,2 0 0 0 0,2-1 0 0 0,-3 1 0 0 0,-1 0 0 0 0,2 0 0 0 0,1 0 0 0 0,5-5 0 0 0,4 0 0 0 0,0-1 0 0 0,-1 2 0 0 0,-1 1 0 0 0,4 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0T01:31:4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20171 5636 16383 0 0,'-4'0'0'0'0,"-6"0"0"0"0,-9 0 0 0 0,-6 0 0 0 0,-7 0 0 0 0,-11 4 0 0 0,-6 1 0 0 0,1 1 0 0 0,4-2 0 0 0,5-1 0 0 0,6-1 0 0 0,-5-1 0 0 0,1-1 0 0 0,1 0 0 0 0,3 0 0 0 0,4 0 0 0 0,5 4 0 0 0,4 1 0 0 0,5 5 0 0 0,4 4 0 0 0,5 4 0 0 0,-1 3 0 0 0,1 3 0 0 0,1 1 0 0 0,2 0 0 0 0,1 5 0 0 0,1 1 0 0 0,0 0 0 0 0,1-2 0 0 0,1-1 0 0 0,-1-1 0 0 0,0-5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0T01:31:48.4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20261 5632 16383 0 0,'0'-4'0'0'0,"5"-2"0"0"0,4 1 0 0 0,15 1 0 0 0,7 1 0 0 0,2 1 0 0 0,0 1 0 0 0,-2 0 0 0 0,-1 1 0 0 0,-7-4 0 0 0,-2-1 0 0 0,-1 0 0 0 0,1 1 0 0 0,0 1 0 0 0,2 1 0 0 0,-4 5 0 0 0,-1 3 0 0 0,2 3 0 0 0,0 1 0 0 0,6 3 0 0 0,3-1 0 0 0,4 2 0 0 0,-3 2 0 0 0,-2-1 0 0 0,-2 1 0 0 0,-1-2 0 0 0,-5 1 0 0 0,-6 1 0 0 0,-1 3 0 0 0,-3 2 0 0 0,2 2 0 0 0,-2 1 0 0 0,2 1 0 0 0,3 0 0 0 0,3 1 0 0 0,-2-1 0 0 0,-3 0 0 0 0,-4 0 0 0 0,-3 0 0 0 0,-3 0 0 0 0,-2-1 0 0 0,-1 1 0 0 0,-1 0 0 0 0,0 0 0 0 0,1-1 0 0 0,-1 1 0 0 0,1 4 0 0 0,-5 1 0 0 0,-1 0 0 0 0,1-1 0 0 0,1-1 0 0 0,-3-1 0 0 0,-5-6 0 0 0,-4-1 0 0 0,-4-5 0 0 0,2 0 0 0 0,-1 1 0 0 0,-1-2 0 0 0,-1 1 0 0 0,-2-2 0 0 0,0 0 0 0 0,-2-1 0 0 0,1-3 0 0 0,-5 1 0 0 0,-2-1 0 0 0,1-2 0 0 0,-4-2 0 0 0,1-2 0 0 0,1-2 0 0 0,-7 0 0 0 0,0-2 0 0 0,1 1 0 0 0,-4 0 0 0 0,0-1 0 0 0,3 1 0 0 0,-1-4 0 0 0,-1-2 0 0 0,2 0 0 0 0,3 2 0 0 0,4 1 0 0 0,3-3 0 0 0,2-1 0 0 0,2 2 0 0 0,0-4 0 0 0,1 1 0 0 0,0-4 0 0 0,0 2 0 0 0,0-3 0 0 0,-1-3 0 0 0,1 1 0 0 0,-1 4 0 0 0,0 3 0 0 0,0-2 0 0 0,1-2 0 0 0,-1 0 0 0 0,0-2 0 0 0,0-2 0 0 0,1 1 0 0 0,3-2 0 0 0,2 4 0 0 0,0 2 0 0 0,-2 4 0 0 0,-1-1 0 0 0,0-3 0 0 0,2-5 0 0 0,1-3 0 0 0,0-3 0 0 0,-2-2 0 0 0,4 0 0 0 0,-1-2 0 0 0,4 1 0 0 0,-1-1 0 0 0,3 1 0 0 0,3 0 0 0 0,3 0 0 0 0,3 0 0 0 0,2 0 0 0 0,0 0 0 0 0,2 1 0 0 0,-1-1 0 0 0,1 0 0 0 0,-1 1 0 0 0,1 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2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“expo” refers to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1296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Ramen, candy, curry</a:t>
            </a:r>
          </a:p>
          <a:p>
            <a:pPr marL="171450" indent="-171450">
              <a:buFontTx/>
              <a:buChar char="-"/>
            </a:pPr>
            <a:r>
              <a:rPr lang="en-US" dirty="0"/>
              <a:t>Milk powder</a:t>
            </a:r>
          </a:p>
          <a:p>
            <a:pPr marL="171450" indent="-171450">
              <a:buFontTx/>
              <a:buChar char="-"/>
            </a:pPr>
            <a:r>
              <a:rPr lang="en-US" dirty="0"/>
              <a:t>Custard</a:t>
            </a:r>
          </a:p>
          <a:p>
            <a:pPr marL="171450" indent="-171450">
              <a:buFontTx/>
              <a:buChar char="-"/>
            </a:pPr>
            <a:r>
              <a:rPr lang="en-US" dirty="0"/>
              <a:t>Mashed potatoes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2711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No top camp would be complete without a toilet grike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Dropped drum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Breathtaking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7338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View from topcamp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Dachstein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170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Dachstein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3123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cs typeface="Arial"/>
              </a:rPr>
              <a:t>Most caving done near top camp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cs typeface="Arial"/>
              </a:rPr>
              <a:t>30 mins to </a:t>
            </a:r>
            <a:r>
              <a:rPr lang="en-US" dirty="0" err="1">
                <a:cs typeface="Arial"/>
              </a:rPr>
              <a:t>balkon</a:t>
            </a:r>
            <a:r>
              <a:rPr lang="en-US" dirty="0">
                <a:cs typeface="Arial"/>
              </a:rPr>
              <a:t> or </a:t>
            </a:r>
            <a:r>
              <a:rPr lang="en-US" dirty="0" err="1">
                <a:cs typeface="Arial"/>
              </a:rPr>
              <a:t>fisch</a:t>
            </a:r>
            <a:r>
              <a:rPr lang="en-US" dirty="0">
                <a:cs typeface="Arial"/>
              </a:rPr>
              <a:t>, main efforts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cs typeface="Arial"/>
              </a:rPr>
              <a:t>Limited by rope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16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1751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 mud, nice change from WV/VA</a:t>
            </a:r>
          </a:p>
          <a:p>
            <a:pPr marL="171450" indent="-171450">
              <a:buFontTx/>
              <a:buChar char="-"/>
            </a:pPr>
            <a:r>
              <a:rPr lang="en-US" dirty="0"/>
              <a:t>Cold, 34F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8683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Austrian cave 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043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>
              <a:buFont typeface="Calibri"/>
              <a:buChar char="-"/>
            </a:pPr>
            <a:r>
              <a:rPr lang="en-GB" dirty="0">
                <a:cs typeface="Arial"/>
              </a:rPr>
              <a:t>Areas of </a:t>
            </a:r>
            <a:r>
              <a:rPr lang="en-GB" dirty="0" err="1">
                <a:cs typeface="Arial"/>
              </a:rPr>
              <a:t>balkon</a:t>
            </a:r>
            <a:endParaRPr lang="en-GB" dirty="0">
              <a:cs typeface="Arial"/>
            </a:endParaRPr>
          </a:p>
          <a:p>
            <a:pPr marL="171450" indent="-171450">
              <a:buFont typeface="Calibri"/>
              <a:buChar char="-"/>
            </a:pPr>
            <a:r>
              <a:rPr lang="en-GB" dirty="0">
                <a:cs typeface="Arial"/>
              </a:rPr>
              <a:t>I only went to red line, not deep at all, 300-400ft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4625-0ADF-4414-89A2-9E135F0C84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96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Cool formations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Few and far between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20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0229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043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Timing planes and trains are hard, </a:t>
            </a:r>
            <a:r>
              <a:rPr lang="en-US" dirty="0" err="1"/>
              <a:t>esp</a:t>
            </a:r>
            <a:r>
              <a:rPr lang="en-US" dirty="0"/>
              <a:t> with workers on strike</a:t>
            </a:r>
          </a:p>
          <a:p>
            <a:pPr marL="171450" indent="-171450">
              <a:buFontTx/>
              <a:buChar char="-"/>
            </a:pPr>
            <a:r>
              <a:rPr lang="en-US" dirty="0"/>
              <a:t>Gasthof: “guest house”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098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pearls</a:t>
            </a:r>
          </a:p>
          <a:p>
            <a:r>
              <a:rPr lang="en-US" dirty="0"/>
              <a:t>- Tons of leads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2861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Nice place for gear</a:t>
            </a:r>
          </a:p>
          <a:p>
            <a:pPr marL="171450" indent="-171450">
              <a:buFontTx/>
              <a:buChar char="-"/>
            </a:pPr>
            <a:r>
              <a:rPr lang="en-US" dirty="0"/>
              <a:t>Previously ice plugged, also means rock can be less stable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476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Still no mud</a:t>
            </a:r>
          </a:p>
          <a:p>
            <a:r>
              <a:rPr lang="en-US" dirty="0"/>
              <a:t>- Dry ramen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2713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Made it deeper to 400m, 1200ft, around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1843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767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Natural bridge</a:t>
            </a:r>
          </a:p>
          <a:p>
            <a:pPr marL="171450" indent="-171450">
              <a:buFontTx/>
              <a:buChar char="-"/>
            </a:pPr>
            <a:r>
              <a:rPr lang="en-US" dirty="0"/>
              <a:t>LOTS of climbing, very different coming from some caves around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28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9261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30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335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4625-0ADF-4414-89A2-9E135F0C84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04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Quite a few nerds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34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4827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Wookey</a:t>
            </a:r>
            <a:r>
              <a:rPr lang="en-US" dirty="0"/>
              <a:t> – huge open source advocate and runs a lot of expo data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35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025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cat!</a:t>
            </a:r>
          </a:p>
          <a:p>
            <a:pPr marL="171450" indent="-171450">
              <a:buFontTx/>
              <a:buChar char="-"/>
            </a:pPr>
            <a:r>
              <a:rPr lang="en-US" dirty="0"/>
              <a:t>Could just stay here and have a great vacation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16985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36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3510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- 4G on plateau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37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2599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 scale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 time surveying for many, cold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38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0090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Carry out lead battery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41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1023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Ice plugs, still need to be documented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43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23899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It's me!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Ice plug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45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35536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Copper?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46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61693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Fries and eggs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47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824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food and dishes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48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07519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Berge in </a:t>
            </a:r>
            <a:r>
              <a:rPr lang="en-US" dirty="0" err="1"/>
              <a:t>Flammen</a:t>
            </a:r>
            <a:r>
              <a:rPr lang="en-US" dirty="0"/>
              <a:t> “Mountains on Fire”</a:t>
            </a:r>
          </a:p>
          <a:p>
            <a:r>
              <a:rPr lang="en-US" dirty="0"/>
              <a:t>- Viewpoint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49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57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Gasthof run by </a:t>
            </a:r>
            <a:r>
              <a:rPr lang="en-US" dirty="0" err="1"/>
              <a:t>Helda</a:t>
            </a:r>
            <a:r>
              <a:rPr lang="en-US" dirty="0"/>
              <a:t>, has been running it for a long time and knows many of us well</a:t>
            </a:r>
          </a:p>
          <a:p>
            <a:pPr marL="171450" indent="-171450">
              <a:buFontTx/>
              <a:buChar char="-"/>
            </a:pPr>
            <a:r>
              <a:rPr lang="en-US" dirty="0"/>
              <a:t>Spot me in the upper left</a:t>
            </a:r>
          </a:p>
          <a:p>
            <a:pPr marL="171450" indent="-171450">
              <a:buFontTx/>
              <a:buChar char="-"/>
            </a:pPr>
            <a:r>
              <a:rPr lang="en-US" dirty="0"/>
              <a:t>During week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505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Limited </a:t>
            </a:r>
            <a:r>
              <a:rPr lang="en-US"/>
              <a:t>by rope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51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927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First time hiking can be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3308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Eventual goal to 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431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8400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Really neat terrain</a:t>
            </a:r>
            <a:endParaRPr lang="en-US"/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Quickly shred shoes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>
                <a:latin typeface="Times New Roman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4672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Lots of time has been spent making this 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DE114AB-B721-44D6-8D8D-C9FD32A1DD53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230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69630" y="0"/>
            <a:ext cx="6858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3600450"/>
            <a:ext cx="7063740" cy="1268730"/>
          </a:xfrm>
        </p:spPr>
        <p:txBody>
          <a:bodyPr>
            <a:normAutofit/>
          </a:bodyPr>
          <a:lstStyle>
            <a:lvl1pPr marL="0" indent="0" algn="l">
              <a:buNone/>
              <a:defRPr sz="3911" baseline="0">
                <a:solidFill>
                  <a:schemeClr val="tx1">
                    <a:lumMod val="65000"/>
                  </a:schemeClr>
                </a:solidFill>
              </a:defRPr>
            </a:lvl1pPr>
            <a:lvl2pPr marL="812810" indent="0" algn="ctr">
              <a:buNone/>
              <a:defRPr sz="3911"/>
            </a:lvl2pPr>
            <a:lvl3pPr marL="1625620" indent="0" algn="ctr">
              <a:buNone/>
              <a:defRPr sz="3911"/>
            </a:lvl3pPr>
            <a:lvl4pPr marL="2438430" indent="0" algn="ctr">
              <a:buNone/>
              <a:defRPr sz="3556"/>
            </a:lvl4pPr>
            <a:lvl5pPr marL="3251241" indent="0" algn="ctr">
              <a:buNone/>
              <a:defRPr sz="3556"/>
            </a:lvl5pPr>
            <a:lvl6pPr marL="4064051" indent="0" algn="ctr">
              <a:buNone/>
              <a:defRPr sz="3556"/>
            </a:lvl6pPr>
            <a:lvl7pPr marL="4876861" indent="0" algn="ctr">
              <a:buNone/>
              <a:defRPr sz="3556"/>
            </a:lvl7pPr>
            <a:lvl8pPr marL="5689671" indent="0" algn="ctr">
              <a:buNone/>
              <a:defRPr sz="3556"/>
            </a:lvl8pPr>
            <a:lvl9pPr marL="6502481" indent="0" algn="ctr">
              <a:buNone/>
              <a:defRPr sz="355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388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5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285750"/>
            <a:ext cx="185737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85750"/>
            <a:ext cx="5800725" cy="4423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0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85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00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69630" y="0"/>
            <a:ext cx="6858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1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3600450"/>
            <a:ext cx="7063740" cy="1268730"/>
          </a:xfrm>
        </p:spPr>
        <p:txBody>
          <a:bodyPr anchor="t">
            <a:normAutofit/>
          </a:bodyPr>
          <a:lstStyle>
            <a:lvl1pPr marL="0" indent="0">
              <a:buNone/>
              <a:defRPr sz="3911">
                <a:solidFill>
                  <a:schemeClr val="tx1">
                    <a:lumMod val="65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39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371600"/>
            <a:ext cx="3360420" cy="3263503"/>
          </a:xfrm>
        </p:spPr>
        <p:txBody>
          <a:bodyPr/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371600"/>
            <a:ext cx="3360420" cy="3263503"/>
          </a:xfrm>
        </p:spPr>
        <p:txBody>
          <a:bodyPr/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9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288409"/>
            <a:ext cx="3360420" cy="54864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556" b="0">
                <a:solidFill>
                  <a:schemeClr val="tx1">
                    <a:lumMod val="65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1880662"/>
            <a:ext cx="3360420" cy="2748488"/>
          </a:xfrm>
        </p:spPr>
        <p:txBody>
          <a:bodyPr/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94860" y="1288409"/>
            <a:ext cx="3360420" cy="54864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3556" b="0" kern="1200" spc="18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1880662"/>
            <a:ext cx="3360420" cy="2748488"/>
          </a:xfrm>
        </p:spPr>
        <p:txBody>
          <a:bodyPr/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4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2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400300" cy="1200148"/>
          </a:xfrm>
        </p:spPr>
        <p:txBody>
          <a:bodyPr anchor="b">
            <a:normAutofit/>
          </a:bodyPr>
          <a:lstStyle>
            <a:lvl1pPr>
              <a:defRPr sz="5689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514350"/>
            <a:ext cx="4559300" cy="411480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74801"/>
            <a:ext cx="2400300" cy="28575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1422"/>
              </a:spcBef>
              <a:buNone/>
              <a:defRPr sz="2311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43350"/>
            <a:ext cx="7486650" cy="685800"/>
          </a:xfrm>
        </p:spPr>
        <p:txBody>
          <a:bodyPr anchor="b">
            <a:normAutofit/>
          </a:bodyPr>
          <a:lstStyle>
            <a:lvl1pPr>
              <a:defRPr sz="4978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384669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581442"/>
            <a:ext cx="7486650" cy="44775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422"/>
              </a:spcBef>
              <a:buNone/>
              <a:defRPr sz="2311">
                <a:solidFill>
                  <a:schemeClr val="tx1">
                    <a:lumMod val="75000"/>
                  </a:schemeClr>
                </a:solidFill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7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371600"/>
            <a:ext cx="644652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64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12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5" Type="http://schemas.openxmlformats.org/officeDocument/2006/relationships/image" Target="../media/image160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o.survex.com/survexfile/cave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ustomXml" Target="../ink/ink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12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0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390.png"/><Relationship Id="rId4" Type="http://schemas.openxmlformats.org/officeDocument/2006/relationships/image" Target="../media/image360.png"/><Relationship Id="rId9" Type="http://schemas.openxmlformats.org/officeDocument/2006/relationships/customXml" Target="../ink/ink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54;p1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127" name="TextShape 1"/>
          <p:cNvSpPr txBox="1"/>
          <p:nvPr/>
        </p:nvSpPr>
        <p:spPr>
          <a:xfrm>
            <a:off x="1950752" y="1392381"/>
            <a:ext cx="4508609" cy="640796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9500" lnSpcReduction="10000"/>
          </a:bodyPr>
          <a:lstStyle/>
          <a:p>
            <a:pPr algn="ctr">
              <a:tabLst>
                <a:tab pos="0" algn="l"/>
              </a:tabLst>
            </a:pPr>
            <a:r>
              <a:rPr lang="en" sz="3200" b="0" strike="noStrike" spc="-1">
                <a:solidFill>
                  <a:srgbClr val="212121"/>
                </a:solidFill>
                <a:latin typeface="Calibri"/>
                <a:ea typeface="Arial"/>
                <a:cs typeface="Calibri"/>
              </a:rPr>
              <a:t>Loser Plateau,</a:t>
            </a:r>
            <a:r>
              <a:rPr lang="en" sz="3200" spc="-1">
                <a:solidFill>
                  <a:srgbClr val="212121"/>
                </a:solidFill>
                <a:latin typeface="Calibri"/>
                <a:ea typeface="Arial"/>
                <a:cs typeface="Calibri"/>
              </a:rPr>
              <a:t> </a:t>
            </a:r>
            <a:r>
              <a:rPr lang="en" sz="3200" b="0" strike="noStrike" spc="-1">
                <a:solidFill>
                  <a:srgbClr val="212121"/>
                </a:solidFill>
                <a:latin typeface="Calibri"/>
                <a:ea typeface="Arial"/>
                <a:cs typeface="Calibri"/>
              </a:rPr>
              <a:t>Austria</a:t>
            </a:r>
            <a:endParaRPr lang="en-US" sz="32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2369488" y="1868879"/>
            <a:ext cx="3986280" cy="508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88000" lnSpcReduction="20000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212121"/>
                </a:solidFill>
                <a:latin typeface="Calibri"/>
                <a:ea typeface="Arial"/>
                <a:cs typeface="Calibri"/>
              </a:rPr>
              <a:t>Paul Walko</a:t>
            </a:r>
            <a:endParaRPr lang="en-US" sz="2800" b="0" strike="noStrike" spc="-1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 lnSpcReduction="10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Arial"/>
                <a:ea typeface="Arial"/>
              </a:rPr>
              <a:t>Topcamp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Google Shape;119;p21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 lnSpcReduction="10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Arial"/>
                <a:ea typeface="Arial"/>
              </a:rPr>
              <a:t>Topcamp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Google Shape;105;p19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Google Shape;112;p2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3000" y="0"/>
            <a:ext cx="685764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Google Shape;133;p2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4760" y="0"/>
            <a:ext cx="685764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Google Shape;126;p22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Google Shape;221;p34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13EA69-5284-8983-5618-D373435DBE6C}"/>
                  </a:ext>
                </a:extLst>
              </p14:cNvPr>
              <p14:cNvContentPartPr/>
              <p14:nvPr/>
            </p14:nvContentPartPr>
            <p14:xfrm>
              <a:off x="716185" y="1014209"/>
              <a:ext cx="1847757" cy="367157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13EA69-5284-8983-5618-D373435DBE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190" y="996229"/>
                <a:ext cx="1883388" cy="402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528FD9-62E5-C086-60BC-3FE72A8AB5B7}"/>
                  </a:ext>
                </a:extLst>
              </p14:cNvPr>
              <p14:cNvContentPartPr/>
              <p14:nvPr/>
            </p14:nvContentPartPr>
            <p14:xfrm>
              <a:off x="1628742" y="1015764"/>
              <a:ext cx="2715953" cy="38619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528FD9-62E5-C086-60BC-3FE72A8AB5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0746" y="997785"/>
                <a:ext cx="2751585" cy="4217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69F7AFB-57F7-386B-04E8-0EB404B307CF}"/>
              </a:ext>
            </a:extLst>
          </p:cNvPr>
          <p:cNvSpPr txBox="1"/>
          <p:nvPr/>
        </p:nvSpPr>
        <p:spPr>
          <a:xfrm>
            <a:off x="4208745" y="10099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Dachstein (I think?)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Google Shape;140;p2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54280" y="511200"/>
            <a:ext cx="4689360" cy="4632120"/>
          </a:xfrm>
          <a:prstGeom prst="rect">
            <a:avLst/>
          </a:prstGeom>
          <a:ln w="0">
            <a:noFill/>
          </a:ln>
        </p:spPr>
      </p:pic>
      <p:sp>
        <p:nvSpPr>
          <p:cNvPr id="169" name="CustomShape 3"/>
          <p:cNvSpPr/>
          <p:nvPr/>
        </p:nvSpPr>
        <p:spPr>
          <a:xfrm>
            <a:off x="6929285" y="1285742"/>
            <a:ext cx="333360" cy="33336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7476120" y="1477800"/>
            <a:ext cx="456120" cy="44892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8198640" y="986760"/>
            <a:ext cx="539640" cy="49068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8017920" y="1635120"/>
            <a:ext cx="456120" cy="38376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7"/>
          <p:cNvSpPr/>
          <p:nvPr/>
        </p:nvSpPr>
        <p:spPr>
          <a:xfrm>
            <a:off x="5779440" y="4245480"/>
            <a:ext cx="925200" cy="62892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Google Shape;146;p2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00" y="511200"/>
            <a:ext cx="3371400" cy="4541040"/>
          </a:xfrm>
          <a:prstGeom prst="rect">
            <a:avLst/>
          </a:prstGeom>
          <a:ln w="0">
            <a:noFill/>
          </a:ln>
        </p:spPr>
      </p:pic>
      <p:sp>
        <p:nvSpPr>
          <p:cNvPr id="175" name="TextShape 8"/>
          <p:cNvSpPr txBox="1"/>
          <p:nvPr/>
        </p:nvSpPr>
        <p:spPr>
          <a:xfrm>
            <a:off x="6068291" y="1703658"/>
            <a:ext cx="1552549" cy="36116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Fischgesicht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76" name="TextShape 9"/>
          <p:cNvSpPr txBox="1"/>
          <p:nvPr/>
        </p:nvSpPr>
        <p:spPr>
          <a:xfrm>
            <a:off x="7543800" y="681840"/>
            <a:ext cx="16002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Balkonhöhle</a:t>
            </a:r>
          </a:p>
        </p:txBody>
      </p:sp>
      <p:sp>
        <p:nvSpPr>
          <p:cNvPr id="177" name="TextShape 10"/>
          <p:cNvSpPr txBox="1"/>
          <p:nvPr/>
        </p:nvSpPr>
        <p:spPr>
          <a:xfrm>
            <a:off x="8458200" y="1786320"/>
            <a:ext cx="874080" cy="54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Top camp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" sz="2800" b="0" strike="noStrike" spc="-1" err="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Balkonhöhle</a:t>
            </a:r>
            <a:r>
              <a:rPr lang="en" sz="2800" spc="-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 </a:t>
            </a:r>
            <a:endParaRPr lang="en-US" sz="28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Google Shape;153;p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57800" y="-563040"/>
            <a:ext cx="3974400" cy="7065000"/>
          </a:xfrm>
          <a:prstGeom prst="rect">
            <a:avLst/>
          </a:prstGeom>
          <a:ln w="0">
            <a:noFill/>
          </a:ln>
        </p:spPr>
      </p:pic>
      <p:pic>
        <p:nvPicPr>
          <p:cNvPr id="181" name="Google Shape;154;p2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13360" y="-121320"/>
            <a:ext cx="3401640" cy="604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311760" y="2415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marL="457200" indent="-342265">
              <a:lnSpc>
                <a:spcPct val="115000"/>
              </a:lnSpc>
              <a:buClr>
                <a:srgbClr val="ADADAD"/>
              </a:buClr>
              <a:buFont typeface="Arial"/>
              <a:buChar char="●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  <a:ea typeface="Arial"/>
                <a:cs typeface="Calibri"/>
                <a:hlinkClick r:id="rId3"/>
              </a:rPr>
              <a:t>https://expo.survex.com/survexfile/caves/</a:t>
            </a:r>
            <a:endParaRPr lang="en-US" sz="2000" b="0" strike="noStrike" spc="-1">
              <a:solidFill>
                <a:srgbClr val="FFFFFF"/>
              </a:solidFill>
              <a:latin typeface="Calibri"/>
              <a:ea typeface="Arial"/>
              <a:cs typeface="Calibri"/>
            </a:endParaRPr>
          </a:p>
          <a:p>
            <a:pPr marL="457200" indent="-342265">
              <a:lnSpc>
                <a:spcPct val="115000"/>
              </a:lnSpc>
              <a:buClr>
                <a:srgbClr val="ADADAD"/>
              </a:buClr>
              <a:buFont typeface="Arial"/>
              <a:buChar char="●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Data is publicly accessible!</a:t>
            </a:r>
          </a:p>
        </p:txBody>
      </p:sp>
      <p:pic>
        <p:nvPicPr>
          <p:cNvPr id="214" name="Google Shape;161;p26_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760" y="0"/>
            <a:ext cx="3657240" cy="51433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214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6840" y="1600200"/>
            <a:ext cx="4408920" cy="342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F2C6487-2BA2-A330-435C-8E705BF0C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70" y="0"/>
            <a:ext cx="8386261" cy="5143500"/>
          </a:xfrm>
          <a:prstGeom prst="rect">
            <a:avLst/>
          </a:prstGeom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7CC21B30-DE8A-3B47-1561-CCF61B2033EC}"/>
              </a:ext>
            </a:extLst>
          </p:cNvPr>
          <p:cNvSpPr/>
          <p:nvPr/>
        </p:nvSpPr>
        <p:spPr>
          <a:xfrm>
            <a:off x="6846236" y="761171"/>
            <a:ext cx="856694" cy="378306"/>
          </a:xfrm>
          <a:prstGeom prst="borderCallout1">
            <a:avLst>
              <a:gd name="adj1" fmla="val 52083"/>
              <a:gd name="adj2" fmla="val -5591"/>
              <a:gd name="adj3" fmla="val 407139"/>
              <a:gd name="adj4" fmla="val -21529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Mongol rally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3" name="Callout: Line 2">
            <a:extLst>
              <a:ext uri="{FF2B5EF4-FFF2-40B4-BE49-F238E27FC236}">
                <a16:creationId xmlns:a16="http://schemas.microsoft.com/office/drawing/2014/main" id="{7B1BEF13-902E-ADFF-8506-01421C42BECF}"/>
              </a:ext>
            </a:extLst>
          </p:cNvPr>
          <p:cNvSpPr/>
          <p:nvPr/>
        </p:nvSpPr>
        <p:spPr>
          <a:xfrm>
            <a:off x="1127270" y="2345247"/>
            <a:ext cx="874553" cy="226503"/>
          </a:xfrm>
          <a:prstGeom prst="borderCallout1">
            <a:avLst>
              <a:gd name="adj1" fmla="val 54861"/>
              <a:gd name="adj2" fmla="val 103761"/>
              <a:gd name="adj3" fmla="val 156944"/>
              <a:gd name="adj4" fmla="val 2181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Tartarus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4" name="Callout: Line 3">
            <a:extLst>
              <a:ext uri="{FF2B5EF4-FFF2-40B4-BE49-F238E27FC236}">
                <a16:creationId xmlns:a16="http://schemas.microsoft.com/office/drawing/2014/main" id="{8521436B-E566-BEBC-E9E9-C06A86BA35FE}"/>
              </a:ext>
            </a:extLst>
          </p:cNvPr>
          <p:cNvSpPr/>
          <p:nvPr/>
        </p:nvSpPr>
        <p:spPr>
          <a:xfrm>
            <a:off x="2636240" y="46172"/>
            <a:ext cx="1128320" cy="378307"/>
          </a:xfrm>
          <a:prstGeom prst="borderCallout1">
            <a:avLst>
              <a:gd name="adj1" fmla="val 54861"/>
              <a:gd name="adj2" fmla="val 103761"/>
              <a:gd name="adj3" fmla="val 231944"/>
              <a:gd name="adj4" fmla="val 20402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err="1">
                <a:latin typeface="Calibri"/>
                <a:cs typeface="Calibri"/>
              </a:rPr>
              <a:t>Balkon</a:t>
            </a:r>
            <a:r>
              <a:rPr lang="en-US" sz="1050">
                <a:latin typeface="Calibri"/>
                <a:cs typeface="Calibri"/>
              </a:rPr>
              <a:t> entrance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8731FECB-1F04-F859-998E-34C5C2F0E433}"/>
              </a:ext>
            </a:extLst>
          </p:cNvPr>
          <p:cNvSpPr/>
          <p:nvPr/>
        </p:nvSpPr>
        <p:spPr>
          <a:xfrm>
            <a:off x="5379442" y="72961"/>
            <a:ext cx="1254693" cy="351518"/>
          </a:xfrm>
          <a:prstGeom prst="borderCallout1">
            <a:avLst>
              <a:gd name="adj1" fmla="val 102634"/>
              <a:gd name="adj2" fmla="val 51564"/>
              <a:gd name="adj3" fmla="val 229669"/>
              <a:gd name="adj4" fmla="val 5331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err="1">
                <a:latin typeface="Calibri"/>
                <a:cs typeface="Calibri"/>
              </a:rPr>
              <a:t>Tunnocks</a:t>
            </a:r>
            <a:r>
              <a:rPr lang="en-US" sz="1050">
                <a:latin typeface="Calibri"/>
                <a:cs typeface="Calibri"/>
              </a:rPr>
              <a:t> entrance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FA8E3629-4845-EF08-5E71-9EA3DE34C83B}"/>
              </a:ext>
            </a:extLst>
          </p:cNvPr>
          <p:cNvSpPr/>
          <p:nvPr/>
        </p:nvSpPr>
        <p:spPr>
          <a:xfrm>
            <a:off x="6988650" y="4194582"/>
            <a:ext cx="1557151" cy="159919"/>
          </a:xfrm>
          <a:prstGeom prst="borderCallout1">
            <a:avLst>
              <a:gd name="adj1" fmla="val 52083"/>
              <a:gd name="adj2" fmla="val -5591"/>
              <a:gd name="adj3" fmla="val 224317"/>
              <a:gd name="adj4" fmla="val -4322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Song of the Earth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18476CD6-A92F-11C4-623B-9B179DF17CE8}"/>
              </a:ext>
            </a:extLst>
          </p:cNvPr>
          <p:cNvSpPr/>
          <p:nvPr/>
        </p:nvSpPr>
        <p:spPr>
          <a:xfrm>
            <a:off x="7140079" y="3443153"/>
            <a:ext cx="874553" cy="159920"/>
          </a:xfrm>
          <a:prstGeom prst="borderCallout1">
            <a:avLst>
              <a:gd name="adj1" fmla="val 52083"/>
              <a:gd name="adj2" fmla="val -5591"/>
              <a:gd name="adj3" fmla="val 40278"/>
              <a:gd name="adj4" fmla="val -8907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Kraken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D762B58-521E-9277-1815-9A0F7974DEE4}"/>
              </a:ext>
            </a:extLst>
          </p:cNvPr>
          <p:cNvSpPr/>
          <p:nvPr/>
        </p:nvSpPr>
        <p:spPr>
          <a:xfrm>
            <a:off x="7272746" y="2110603"/>
            <a:ext cx="1051229" cy="378307"/>
          </a:xfrm>
          <a:prstGeom prst="borderCallout1">
            <a:avLst>
              <a:gd name="adj1" fmla="val 52083"/>
              <a:gd name="adj2" fmla="val -5591"/>
              <a:gd name="adj3" fmla="val -9722"/>
              <a:gd name="adj4" fmla="val -7613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Claytons Cockup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6953D2F5-1108-12A2-2A35-F37F288676DE}"/>
              </a:ext>
            </a:extLst>
          </p:cNvPr>
          <p:cNvSpPr/>
          <p:nvPr/>
        </p:nvSpPr>
        <p:spPr>
          <a:xfrm>
            <a:off x="1641097" y="1654728"/>
            <a:ext cx="874553" cy="226503"/>
          </a:xfrm>
          <a:prstGeom prst="borderCallout1">
            <a:avLst>
              <a:gd name="adj1" fmla="val 49305"/>
              <a:gd name="adj2" fmla="val 107359"/>
              <a:gd name="adj3" fmla="val 345833"/>
              <a:gd name="adj4" fmla="val 3627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Pitstop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CA2483F2-4CD6-6206-11F0-70F6D8E62698}"/>
              </a:ext>
            </a:extLst>
          </p:cNvPr>
          <p:cNvSpPr/>
          <p:nvPr/>
        </p:nvSpPr>
        <p:spPr>
          <a:xfrm>
            <a:off x="1078097" y="3399114"/>
            <a:ext cx="1482644" cy="226503"/>
          </a:xfrm>
          <a:prstGeom prst="borderCallout1">
            <a:avLst>
              <a:gd name="adj1" fmla="val 49305"/>
              <a:gd name="adj2" fmla="val 107359"/>
              <a:gd name="adj3" fmla="val 234162"/>
              <a:gd name="adj4" fmla="val 19169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The Loser Lido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E3CE566E-FEC5-0803-7C82-EA428880696A}"/>
              </a:ext>
            </a:extLst>
          </p:cNvPr>
          <p:cNvSpPr/>
          <p:nvPr/>
        </p:nvSpPr>
        <p:spPr>
          <a:xfrm>
            <a:off x="1323475" y="784174"/>
            <a:ext cx="1482644" cy="333659"/>
          </a:xfrm>
          <a:prstGeom prst="borderCallout1">
            <a:avLst>
              <a:gd name="adj1" fmla="val 49305"/>
              <a:gd name="adj2" fmla="val 107359"/>
              <a:gd name="adj3" fmla="val 58481"/>
              <a:gd name="adj4" fmla="val 184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March of the Penguins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BD894D00-A60B-3EC6-076C-E80EFCC3F122}"/>
              </a:ext>
            </a:extLst>
          </p:cNvPr>
          <p:cNvSpPr/>
          <p:nvPr/>
        </p:nvSpPr>
        <p:spPr>
          <a:xfrm>
            <a:off x="7139039" y="2885552"/>
            <a:ext cx="1193866" cy="315799"/>
          </a:xfrm>
          <a:prstGeom prst="borderCallout1">
            <a:avLst>
              <a:gd name="adj1" fmla="val 52083"/>
              <a:gd name="adj2" fmla="val -5591"/>
              <a:gd name="adj3" fmla="val -170495"/>
              <a:gd name="adj4" fmla="val -1052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>
                <a:latin typeface="Calibri"/>
                <a:cs typeface="Calibri"/>
              </a:rPr>
              <a:t>Procrastination</a:t>
            </a:r>
            <a:endParaRPr lang="en-GB" sz="1050"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E40C3-7143-233C-3FF5-B859758DDD1E}"/>
              </a:ext>
            </a:extLst>
          </p:cNvPr>
          <p:cNvSpPr txBox="1"/>
          <p:nvPr/>
        </p:nvSpPr>
        <p:spPr>
          <a:xfrm>
            <a:off x="7767225" y="961824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2467 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89860-AEF0-4263-B51C-4C501E78E450}"/>
              </a:ext>
            </a:extLst>
          </p:cNvPr>
          <p:cNvSpPr txBox="1"/>
          <p:nvPr/>
        </p:nvSpPr>
        <p:spPr>
          <a:xfrm>
            <a:off x="7776375" y="33470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6358 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E351B-F874-B098-A231-9D0586AEBA07}"/>
              </a:ext>
            </a:extLst>
          </p:cNvPr>
          <p:cNvSpPr txBox="1"/>
          <p:nvPr/>
        </p:nvSpPr>
        <p:spPr>
          <a:xfrm>
            <a:off x="378869" y="4609220"/>
            <a:ext cx="535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0 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08957-5B7C-889A-2D48-299133BDC206}"/>
              </a:ext>
            </a:extLst>
          </p:cNvPr>
          <p:cNvSpPr txBox="1"/>
          <p:nvPr/>
        </p:nvSpPr>
        <p:spPr>
          <a:xfrm>
            <a:off x="4433046" y="4598898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.6 mi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6733A10-C9B3-5C60-0E8D-1DB00E835F90}"/>
                  </a:ext>
                </a:extLst>
              </p14:cNvPr>
              <p14:cNvContentPartPr/>
              <p14:nvPr/>
            </p14:nvContentPartPr>
            <p14:xfrm>
              <a:off x="4889295" y="1499725"/>
              <a:ext cx="427320" cy="15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6733A10-C9B3-5C60-0E8D-1DB00E835F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0295" y="1490725"/>
                <a:ext cx="444960" cy="331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035D8AD-BFEA-58F0-2720-C43066D5A834}"/>
              </a:ext>
            </a:extLst>
          </p:cNvPr>
          <p:cNvSpPr txBox="1"/>
          <p:nvPr/>
        </p:nvSpPr>
        <p:spPr>
          <a:xfrm>
            <a:off x="3813360" y="4177407"/>
            <a:ext cx="2288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+mn-lt"/>
                <a:cs typeface="+mn-lt"/>
              </a:rPr>
              <a:t>1125 m (3690 ft) deep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7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D6DB-91C6-8383-9D55-9DF852C1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Arial"/>
              </a:rPr>
              <a:t>What is this?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F0089-2C7D-5E7D-2631-3CFF8DDC2C3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11760" y="1152360"/>
            <a:ext cx="8081710" cy="3416040"/>
          </a:xfrm>
        </p:spPr>
        <p:txBody>
          <a:bodyPr lIns="0" tIns="0" rIns="0" bIns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cs typeface="Arial"/>
              </a:rPr>
              <a:t> The Cambridge University Caving Club (CUCC) started exploring </a:t>
            </a:r>
            <a:r>
              <a:rPr lang="en-US" sz="2800" dirty="0" err="1">
                <a:latin typeface="Calibri"/>
                <a:ea typeface="+mn-lt"/>
                <a:cs typeface="+mn-lt"/>
              </a:rPr>
              <a:t>Schwarzmooskogel</a:t>
            </a:r>
            <a:r>
              <a:rPr 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sz="2800" dirty="0" err="1">
                <a:latin typeface="Calibri"/>
                <a:ea typeface="+mn-lt"/>
                <a:cs typeface="+mn-lt"/>
              </a:rPr>
              <a:t>Höhlensystem</a:t>
            </a:r>
            <a:r>
              <a:rPr lang="en-US" sz="2800" dirty="0">
                <a:latin typeface="Calibri"/>
                <a:ea typeface="+mn-lt"/>
                <a:cs typeface="+mn-lt"/>
              </a:rPr>
              <a:t> (SMK system) in the 1970s.</a:t>
            </a:r>
            <a:endParaRPr lang="en-US" sz="2800" dirty="0">
              <a:latin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ea typeface="+mn-lt"/>
                <a:cs typeface="+mn-lt"/>
              </a:rPr>
              <a:t> SMK is currently 137 km (85 mi) long and 1125 m (3690 ft) deep.</a:t>
            </a:r>
            <a:endParaRPr lang="en-US" sz="2800" dirty="0">
              <a:latin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cs typeface="Arial"/>
              </a:rPr>
              <a:t> https://expo.survex.com maintains anything and everything about the expedition efforts over the years.</a:t>
            </a:r>
          </a:p>
        </p:txBody>
      </p:sp>
    </p:spTree>
    <p:extLst>
      <p:ext uri="{BB962C8B-B14F-4D97-AF65-F5344CB8AC3E}">
        <p14:creationId xmlns:p14="http://schemas.microsoft.com/office/powerpoint/2010/main" val="102585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Google Shape;168;p2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5068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188" name="Google Shape;169;p2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2516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189" name="Google Shape;170;p2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289296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Google Shape;177;p28"/>
          <p:cNvPicPr/>
          <p:nvPr/>
        </p:nvPicPr>
        <p:blipFill>
          <a:blip r:embed="rId2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Google Shape;184;p29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Google Shape;191;p30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" sz="2800" b="0" strike="noStrike" spc="-1" dirty="0">
                <a:latin typeface="Calibri"/>
                <a:ea typeface="Arial"/>
                <a:cs typeface="Calibri"/>
              </a:rPr>
              <a:t>Fischgesicht Höhle</a:t>
            </a:r>
            <a:r>
              <a:rPr lang="en" sz="2800" spc="-1" dirty="0">
                <a:latin typeface="Calibri"/>
                <a:ea typeface="Arial"/>
                <a:cs typeface="Calibri"/>
              </a:rPr>
              <a:t> &lt;-&gt; </a:t>
            </a:r>
            <a:r>
              <a:rPr lang="en" sz="2800" spc="-1" dirty="0">
                <a:latin typeface="Calibri"/>
                <a:ea typeface="Arial"/>
                <a:cs typeface="Arial"/>
              </a:rPr>
              <a:t>Glucklich Schmetterlinghöhle</a:t>
            </a:r>
            <a:endParaRPr lang="en-US" sz="2800" b="0" strike="noStrike" spc="-1" dirty="0">
              <a:latin typeface="Calibri"/>
              <a:cs typeface="Calibri"/>
            </a:endParaRPr>
          </a:p>
        </p:txBody>
      </p:sp>
      <p:pic>
        <p:nvPicPr>
          <p:cNvPr id="234" name="Google Shape;235;p3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83555" y="1017360"/>
            <a:ext cx="5971462" cy="410314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Google Shape;242;p37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Google Shape;265;p4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5068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249" name="Google Shape;266;p4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25160" y="3996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250" name="Google Shape;267;p4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289296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Google Shape;274;p41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Google Shape;281;p42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r>
              <a:rPr lang="en-US" sz="3600" spc="-1">
                <a:latin typeface="Calibri"/>
                <a:cs typeface="Calibri"/>
              </a:rPr>
              <a:t>What do you do when you drop a drill?</a:t>
            </a:r>
            <a:endParaRPr lang="en-US" sz="3600" b="0" strike="noStrike" spc="-1">
              <a:latin typeface="Calibri"/>
              <a:cs typeface="Arial"/>
            </a:endParaRPr>
          </a:p>
        </p:txBody>
      </p:sp>
      <p:sp>
        <p:nvSpPr>
          <p:cNvPr id="30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5" name="Google Shape;390;p5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7"/>
          <a:stretch/>
        </p:blipFill>
        <p:spPr>
          <a:xfrm>
            <a:off x="2019442" y="1214925"/>
            <a:ext cx="5104755" cy="3483615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BEE3F0-6F62-0920-E3A6-14EB3023C385}"/>
              </a:ext>
            </a:extLst>
          </p:cNvPr>
          <p:cNvSpPr txBox="1"/>
          <p:nvPr/>
        </p:nvSpPr>
        <p:spPr>
          <a:xfrm>
            <a:off x="5809130" y="4259580"/>
            <a:ext cx="1315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/>
                <a:cs typeface="Arial"/>
              </a:rPr>
              <a:t>Rob Watson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B443A87C-80E3-9CE8-5100-7AED39C0B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52" y="1436041"/>
            <a:ext cx="4074090" cy="3085609"/>
          </a:xfrm>
          <a:prstGeom prst="rect">
            <a:avLst/>
          </a:prstGeom>
        </p:spPr>
      </p:pic>
      <p:pic>
        <p:nvPicPr>
          <p:cNvPr id="6" name="Picture 6" descr="A train on the railway tracks&#10;&#10;Description automatically generated">
            <a:extLst>
              <a:ext uri="{FF2B5EF4-FFF2-40B4-BE49-F238E27FC236}">
                <a16:creationId xmlns:a16="http://schemas.microsoft.com/office/drawing/2014/main" id="{51D64E1D-B29E-D1ED-2407-C62676E0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155" y="-1459480"/>
            <a:ext cx="3561175" cy="6332299"/>
          </a:xfrm>
          <a:prstGeom prst="rect">
            <a:avLst/>
          </a:prstGeom>
        </p:spPr>
      </p:pic>
      <p:sp>
        <p:nvSpPr>
          <p:cNvPr id="3" name="TextShape 1">
            <a:extLst>
              <a:ext uri="{FF2B5EF4-FFF2-40B4-BE49-F238E27FC236}">
                <a16:creationId xmlns:a16="http://schemas.microsoft.com/office/drawing/2014/main" id="{8DCAD886-D8DF-31FE-FFF5-14C26BE3B400}"/>
              </a:ext>
            </a:extLst>
          </p:cNvPr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" sz="4000" spc="-1">
                <a:solidFill>
                  <a:srgbClr val="FFFFFF"/>
                </a:solidFill>
                <a:latin typeface="Calibri"/>
                <a:cs typeface="Calibri"/>
              </a:rPr>
              <a:t>Getting There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0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5BAC-68DA-623B-01A6-34CF7E9E9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60" y="444960"/>
            <a:ext cx="1292736" cy="572400"/>
          </a:xfrm>
        </p:spPr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Stats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489CC12C-0C37-7FC3-4418-73C02F4B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624" y="375462"/>
            <a:ext cx="5942825" cy="4721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381BF3-2DB0-8DBD-EE23-4D8A3197D8B0}"/>
              </a:ext>
            </a:extLst>
          </p:cNvPr>
          <p:cNvSpPr txBox="1"/>
          <p:nvPr/>
        </p:nvSpPr>
        <p:spPr>
          <a:xfrm>
            <a:off x="256784" y="1286266"/>
            <a:ext cx="27432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Over 3.8 km (2.4 mi) passage surveyed by 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Balkonhöhle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  gained 1.5 km (0.9 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Fischgesicht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  connected to 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Glucklich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Schmetterlinghöhle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 and made them deeper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Still not SMK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864C9-787A-C0B4-0BCB-1F5126C3A9E8}"/>
              </a:ext>
            </a:extLst>
          </p:cNvPr>
          <p:cNvSpPr txBox="1"/>
          <p:nvPr/>
        </p:nvSpPr>
        <p:spPr>
          <a:xfrm>
            <a:off x="7874075" y="4661647"/>
            <a:ext cx="1290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/>
                <a:cs typeface="Arial"/>
              </a:rPr>
              <a:t>Nat Dalton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9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4_1" descr="Map&#10;&#10;Description automatically generated">
            <a:extLst>
              <a:ext uri="{FF2B5EF4-FFF2-40B4-BE49-F238E27FC236}">
                <a16:creationId xmlns:a16="http://schemas.microsoft.com/office/drawing/2014/main" id="{02399D3E-8B9E-2D59-E227-7EAFD188FDE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273" y="142675"/>
            <a:ext cx="4976280" cy="485424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64973-C582-88BD-9ECA-1544FDECD9ED}"/>
              </a:ext>
            </a:extLst>
          </p:cNvPr>
          <p:cNvSpPr txBox="1"/>
          <p:nvPr/>
        </p:nvSpPr>
        <p:spPr>
          <a:xfrm>
            <a:off x="5903716" y="4716780"/>
            <a:ext cx="1243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/>
                <a:cs typeface="Arial"/>
              </a:rPr>
              <a:t>Nat Dalton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Picture 2_2" descr="Map&#10;&#10;Description automatically generated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0279" y="131400"/>
            <a:ext cx="4976280" cy="488016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119161-A07B-051E-8E02-C4CA87D321BF}"/>
                  </a:ext>
                </a:extLst>
              </p14:cNvPr>
              <p14:cNvContentPartPr/>
              <p14:nvPr/>
            </p14:nvContentPartPr>
            <p14:xfrm>
              <a:off x="5548356" y="403287"/>
              <a:ext cx="402237" cy="30154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119161-A07B-051E-8E02-C4CA87D321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0383" y="385295"/>
                <a:ext cx="437824" cy="337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29BB0B5-14CF-AEE1-A6AC-D408CC70E220}"/>
                  </a:ext>
                </a:extLst>
              </p14:cNvPr>
              <p14:cNvContentPartPr/>
              <p14:nvPr/>
            </p14:nvContentPartPr>
            <p14:xfrm>
              <a:off x="4080473" y="4017014"/>
              <a:ext cx="445617" cy="526293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29BB0B5-14CF-AEE1-A6AC-D408CC70E2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2490" y="3999027"/>
                <a:ext cx="481223" cy="561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446360-330C-DF18-32F7-298D50562FB6}"/>
                  </a:ext>
                </a:extLst>
              </p14:cNvPr>
              <p14:cNvContentPartPr/>
              <p14:nvPr/>
            </p14:nvContentPartPr>
            <p14:xfrm>
              <a:off x="5529370" y="892530"/>
              <a:ext cx="748693" cy="30201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446360-330C-DF18-32F7-298D50562F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11381" y="874553"/>
                <a:ext cx="784311" cy="337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9AC3355-0284-EF2D-8778-E19FF290F247}"/>
                  </a:ext>
                </a:extLst>
              </p14:cNvPr>
              <p14:cNvContentPartPr/>
              <p14:nvPr/>
            </p14:nvContentPartPr>
            <p14:xfrm>
              <a:off x="5102929" y="1629888"/>
              <a:ext cx="223153" cy="13291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9AC3355-0284-EF2D-8778-E19FF290F2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84962" y="1611927"/>
                <a:ext cx="258728" cy="168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0607F88-BE40-5F23-8CDA-6F5A60846B92}"/>
                  </a:ext>
                </a:extLst>
              </p14:cNvPr>
              <p14:cNvContentPartPr/>
              <p14:nvPr/>
            </p14:nvContentPartPr>
            <p14:xfrm>
              <a:off x="5057840" y="1612191"/>
              <a:ext cx="581227" cy="3479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0607F88-BE40-5F23-8CDA-6F5A60846B9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39856" y="1594218"/>
                <a:ext cx="616834" cy="38353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90374A2-373F-9047-5469-BF0C9676850D}"/>
              </a:ext>
            </a:extLst>
          </p:cNvPr>
          <p:cNvSpPr txBox="1"/>
          <p:nvPr/>
        </p:nvSpPr>
        <p:spPr>
          <a:xfrm>
            <a:off x="5903716" y="4716780"/>
            <a:ext cx="1243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/>
                <a:cs typeface="Arial"/>
              </a:rPr>
              <a:t>Nat Dalton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66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61A56-B873-1318-3FF1-CAEBA3650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35" y="384716"/>
            <a:ext cx="8212094" cy="46261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AB5E8-4AFE-E971-0634-B7971E18A3BC}"/>
              </a:ext>
            </a:extLst>
          </p:cNvPr>
          <p:cNvSpPr txBox="1"/>
          <p:nvPr/>
        </p:nvSpPr>
        <p:spPr>
          <a:xfrm>
            <a:off x="4047564" y="1927411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2618 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A3A98-FBD6-7A80-82FE-AAB58A7E9E4C}"/>
              </a:ext>
            </a:extLst>
          </p:cNvPr>
          <p:cNvSpPr txBox="1"/>
          <p:nvPr/>
        </p:nvSpPr>
        <p:spPr>
          <a:xfrm>
            <a:off x="4047563" y="313764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6512 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354E6-D367-9AC0-6024-031720A16A14}"/>
              </a:ext>
            </a:extLst>
          </p:cNvPr>
          <p:cNvSpPr txBox="1"/>
          <p:nvPr/>
        </p:nvSpPr>
        <p:spPr>
          <a:xfrm>
            <a:off x="3966882" y="4521959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.6 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7C7AA-825E-AD5D-90C3-F9F331D678AB}"/>
              </a:ext>
            </a:extLst>
          </p:cNvPr>
          <p:cNvSpPr txBox="1"/>
          <p:nvPr/>
        </p:nvSpPr>
        <p:spPr>
          <a:xfrm>
            <a:off x="7988293" y="4572018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.6 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B2A6A-3EC7-226B-505A-9E0161866223}"/>
              </a:ext>
            </a:extLst>
          </p:cNvPr>
          <p:cNvSpPr txBox="1"/>
          <p:nvPr/>
        </p:nvSpPr>
        <p:spPr>
          <a:xfrm>
            <a:off x="300635" y="4513012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0 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EC8A6-12AE-4486-CC21-695F80350312}"/>
              </a:ext>
            </a:extLst>
          </p:cNvPr>
          <p:cNvSpPr txBox="1"/>
          <p:nvPr/>
        </p:nvSpPr>
        <p:spPr>
          <a:xfrm>
            <a:off x="4391311" y="4592911"/>
            <a:ext cx="104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0 mi</a:t>
            </a:r>
          </a:p>
        </p:txBody>
      </p:sp>
    </p:spTree>
    <p:extLst>
      <p:ext uri="{BB962C8B-B14F-4D97-AF65-F5344CB8AC3E}">
        <p14:creationId xmlns:p14="http://schemas.microsoft.com/office/powerpoint/2010/main" val="2644163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r>
              <a:rPr lang="en-US" sz="40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sp>
        <p:nvSpPr>
          <p:cNvPr id="30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Google Shape;383;p5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79812" y="1531463"/>
            <a:ext cx="6160892" cy="361203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01C0D-B3E1-3477-B72D-5736D58F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AF539-A24A-EA2C-F723-B16CE812B5E4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CAA74-1369-4C23-8514-066F9A074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567" y="0"/>
            <a:ext cx="3491563" cy="5149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9E4C4-8DB8-DBFB-FEFE-EB8834E9EA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77" y="0"/>
            <a:ext cx="37278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63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DE71-A033-D4F6-0576-78361F03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82CD6-7C29-FD47-6B80-0B673C20E3C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60A0C-4779-6C72-0B91-383E092C3B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32" y="0"/>
            <a:ext cx="4920971" cy="4945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47F7F-9BA3-B4EF-7A8E-DFDB201639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050" y="-735307"/>
            <a:ext cx="5142982" cy="350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4462F-D7AC-ECE8-9294-FEDB5DA029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69" y="2881715"/>
            <a:ext cx="4572000" cy="24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07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2D85-6BD8-2C63-2E64-B06CAE667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On-Demand </a:t>
            </a:r>
            <a:r>
              <a:rPr lang="en-US" sz="2800" dirty="0" err="1"/>
              <a:t>Lineplots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38A3D-54DA-57CA-11C1-2BE5642767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8925"/>
            <a:ext cx="6289782" cy="3704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F86D4-DA92-2A58-4E52-A85B530ED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040" y="0"/>
            <a:ext cx="6224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69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DB498-A640-843C-95AC-00548BAF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8D37E-113C-F2BD-DDFF-381D441E704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4D7A7-F251-4298-01D5-552A6FE976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09149"/>
            <a:ext cx="3406619" cy="4682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BD47B-6A03-171E-C4B2-75EA007DA1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1626" y="151839"/>
            <a:ext cx="4400288" cy="49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13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4000" b="0" strike="noStrike" spc="-1" err="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Topcamp</a:t>
            </a:r>
            <a:r>
              <a:rPr lang="en" sz="4000" b="0" strike="noStrike" spc="-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 Pt 2</a:t>
            </a:r>
            <a:endParaRPr lang="en-US" sz="40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Google Shape;337;p5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35960" y="1257480"/>
            <a:ext cx="6906240" cy="388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4000" b="0" strike="noStrike" spc="-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Basecamp</a:t>
            </a:r>
            <a:endParaRPr lang="en-US" sz="40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Google Shape;82;p1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17440" y="114840"/>
            <a:ext cx="5251680" cy="3546360"/>
          </a:xfrm>
          <a:prstGeom prst="rect">
            <a:avLst/>
          </a:prstGeom>
          <a:ln w="0">
            <a:noFill/>
          </a:ln>
        </p:spPr>
      </p:pic>
      <p:pic>
        <p:nvPicPr>
          <p:cNvPr id="138" name="Google Shape;83;p1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59000" y="2295360"/>
            <a:ext cx="5353200" cy="3012120"/>
          </a:xfrm>
          <a:prstGeom prst="rect">
            <a:avLst/>
          </a:prstGeom>
          <a:ln w="0">
            <a:noFill/>
          </a:ln>
        </p:spPr>
      </p:pic>
      <p:pic>
        <p:nvPicPr>
          <p:cNvPr id="139" name="Google Shape;84;p1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7800" y="1098000"/>
            <a:ext cx="2444760" cy="434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Google Shape;344;p51"/>
          <p:cNvPicPr/>
          <p:nvPr/>
        </p:nvPicPr>
        <p:blipFill>
          <a:blip r:embed="rId2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Google Shape;365;p5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5068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293" name="Google Shape;366;p5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2516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294" name="Google Shape;367;p54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289296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311760" y="28890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4000" b="0" strike="noStrike" spc="-1" dirty="0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Prospecting</a:t>
            </a:r>
            <a:endParaRPr lang="en-US" sz="40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Google Shape;205;p3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10520" y="1074240"/>
            <a:ext cx="7231680" cy="40690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95245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Google Shape;212;p3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5068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208" name="Google Shape;213;p3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2516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209" name="Google Shape;214;p3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2892960" cy="5142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85520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Google Shape;411;p60"/>
          <p:cNvPicPr/>
          <p:nvPr/>
        </p:nvPicPr>
        <p:blipFill>
          <a:blip r:embed="rId2"/>
          <a:stretch/>
        </p:blipFill>
        <p:spPr>
          <a:xfrm>
            <a:off x="1800" y="0"/>
            <a:ext cx="913968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Google Shape;418;p6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87320" y="0"/>
            <a:ext cx="3856320" cy="5142960"/>
          </a:xfrm>
          <a:prstGeom prst="rect">
            <a:avLst/>
          </a:prstGeom>
          <a:ln w="0">
            <a:noFill/>
          </a:ln>
        </p:spPr>
      </p:pic>
      <p:pic>
        <p:nvPicPr>
          <p:cNvPr id="318" name="Google Shape;419;p6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3840" y="0"/>
            <a:ext cx="289296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Google Shape;426;p62"/>
          <p:cNvPicPr/>
          <p:nvPr/>
        </p:nvPicPr>
        <p:blipFill>
          <a:blip r:embed="rId3"/>
          <a:stretch/>
        </p:blipFill>
        <p:spPr>
          <a:xfrm>
            <a:off x="1800" y="0"/>
            <a:ext cx="913968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7000" lnSpcReduction="10000"/>
          </a:bodyPr>
          <a:lstStyle/>
          <a:p>
            <a:pPr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Basecamp</a:t>
            </a:r>
            <a:r>
              <a:rPr lang="en" sz="2800" spc="-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 Kitchen</a:t>
            </a:r>
            <a:endParaRPr lang="en-US" sz="28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4" name="Google Shape;433;p6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5068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325" name="Google Shape;434;p6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57000" y="0"/>
            <a:ext cx="289296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Google Shape;302;p45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90247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8" name="Google Shape;441;p64"/>
          <p:cNvPicPr/>
          <p:nvPr/>
        </p:nvPicPr>
        <p:blipFill>
          <a:blip r:embed="rId3"/>
          <a:stretch/>
        </p:blipFill>
        <p:spPr>
          <a:xfrm>
            <a:off x="1800" y="0"/>
            <a:ext cx="9139680" cy="51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346D-4B60-6668-9DEA-BEA93DC7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6EF9D-3A69-B4D0-5EBB-BDDF8ADF8E1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F0D3C-BE2D-3CC4-9251-C7A8C0A227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56" y="0"/>
            <a:ext cx="7716687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B31180-50B9-DC46-9D19-63D2EC9EC452}"/>
              </a:ext>
            </a:extLst>
          </p:cNvPr>
          <p:cNvSpPr txBox="1"/>
          <p:nvPr/>
        </p:nvSpPr>
        <p:spPr>
          <a:xfrm>
            <a:off x="6696635" y="4698540"/>
            <a:ext cx="173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Eric C. Landgraf</a:t>
            </a:r>
          </a:p>
        </p:txBody>
      </p:sp>
    </p:spTree>
    <p:extLst>
      <p:ext uri="{BB962C8B-B14F-4D97-AF65-F5344CB8AC3E}">
        <p14:creationId xmlns:p14="http://schemas.microsoft.com/office/powerpoint/2010/main" val="39122091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Google Shape;448;p6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2892960" cy="5142960"/>
          </a:xfrm>
          <a:prstGeom prst="rect">
            <a:avLst/>
          </a:prstGeom>
          <a:ln w="0">
            <a:noFill/>
          </a:ln>
        </p:spPr>
      </p:pic>
      <p:pic>
        <p:nvPicPr>
          <p:cNvPr id="332" name="Google Shape;449;p6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42840" y="1017720"/>
            <a:ext cx="6400800" cy="3601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D6DB-91C6-8383-9D55-9DF852C1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Arial"/>
              </a:rPr>
              <a:t>Future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F0089-2C7D-5E7D-2631-3CFF8DDC2C3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11760" y="1152360"/>
            <a:ext cx="8081710" cy="1419390"/>
          </a:xfrm>
        </p:spPr>
        <p:txBody>
          <a:bodyPr lIns="0" tIns="0" rIns="0" bIns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cs typeface="Arial"/>
              </a:rPr>
              <a:t>Continue pushing </a:t>
            </a:r>
            <a:r>
              <a:rPr lang="en-US" sz="2800" dirty="0" err="1">
                <a:latin typeface="Calibri"/>
                <a:cs typeface="Arial"/>
              </a:rPr>
              <a:t>Balkonhöhle</a:t>
            </a:r>
            <a:r>
              <a:rPr lang="en-US" sz="2800" dirty="0">
                <a:latin typeface="Calibri"/>
                <a:cs typeface="Arial"/>
              </a:rPr>
              <a:t>  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cs typeface="Arial"/>
              </a:rPr>
              <a:t>Connect </a:t>
            </a:r>
            <a:r>
              <a:rPr lang="en-US" sz="2800" dirty="0" err="1">
                <a:latin typeface="Calibri"/>
                <a:cs typeface="Arial"/>
              </a:rPr>
              <a:t>Fischgesicht</a:t>
            </a:r>
            <a:r>
              <a:rPr lang="en-US" sz="2800" dirty="0">
                <a:latin typeface="Calibri"/>
                <a:cs typeface="Arial"/>
              </a:rPr>
              <a:t> to SMK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cs typeface="Arial"/>
              </a:rPr>
              <a:t>Push </a:t>
            </a:r>
            <a:r>
              <a:rPr lang="en-US" sz="2800" dirty="0" err="1">
                <a:latin typeface="Calibri"/>
                <a:cs typeface="Arial"/>
              </a:rPr>
              <a:t>Heimkehrhöhle</a:t>
            </a:r>
            <a:endParaRPr lang="en-US" sz="2800" dirty="0"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21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Picture 7_0" descr="Map&#10;&#10;Description automatically generated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280" y="0"/>
            <a:ext cx="5489640" cy="50292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F5AAC5-84EA-749C-7C64-9F0022086ACF}"/>
              </a:ext>
            </a:extLst>
          </p:cNvPr>
          <p:cNvSpPr txBox="1"/>
          <p:nvPr/>
        </p:nvSpPr>
        <p:spPr>
          <a:xfrm>
            <a:off x="5901067" y="4659868"/>
            <a:ext cx="1243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/>
                <a:cs typeface="Arial"/>
              </a:rPr>
              <a:t>Nat Dalton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F1AA-CA46-A32C-3012-A77D75EA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02FFF-C45E-736D-A50E-E025383D551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140;p24" descr="Map&#10;&#10;Description automatically generated">
            <a:extLst>
              <a:ext uri="{FF2B5EF4-FFF2-40B4-BE49-F238E27FC236}">
                <a16:creationId xmlns:a16="http://schemas.microsoft.com/office/drawing/2014/main" id="{F0A519FA-0167-343C-E9BA-1068D33C59E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49075" y="323310"/>
            <a:ext cx="4689360" cy="463212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E7895-1C6F-E048-76DC-8A7ECE13AF03}"/>
              </a:ext>
            </a:extLst>
          </p:cNvPr>
          <p:cNvSpPr txBox="1"/>
          <p:nvPr/>
        </p:nvSpPr>
        <p:spPr>
          <a:xfrm>
            <a:off x="5500304" y="4513874"/>
            <a:ext cx="1243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/>
                <a:cs typeface="Arial"/>
              </a:rPr>
              <a:t>Nat Dalton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4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7000" lnSpcReduction="10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Calibri"/>
                <a:ea typeface="Arial"/>
                <a:cs typeface="Calibri"/>
              </a:rPr>
              <a:t>Topcamp</a:t>
            </a:r>
            <a:endParaRPr lang="en-US" sz="28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Google Shape;91;p1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70280" y="267840"/>
            <a:ext cx="8188920" cy="460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 fontScale="97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Google Shape;98;p18"/>
          <p:cNvPicPr/>
          <p:nvPr/>
        </p:nvPicPr>
        <p:blipFill>
          <a:blip r:embed="rId3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588</Words>
  <Application>Microsoft Office PowerPoint</Application>
  <PresentationFormat>On-screen Show (16:9)</PresentationFormat>
  <Paragraphs>161</Paragraphs>
  <Slides>51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Times New Roman</vt:lpstr>
      <vt:lpstr>Wingdings 2</vt:lpstr>
      <vt:lpstr>View</vt:lpstr>
      <vt:lpstr>PowerPoint Presentation</vt:lpstr>
      <vt:lpstr>What is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On-Demand Lineplots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Goals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</dc:creator>
  <dc:description/>
  <cp:lastModifiedBy>Paul Walko</cp:lastModifiedBy>
  <cp:revision>7</cp:revision>
  <dcterms:modified xsi:type="dcterms:W3CDTF">2023-06-23T20:39:28Z</dcterms:modified>
  <dc:language>en-US</dc:language>
</cp:coreProperties>
</file>